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8" r:id="rId4"/>
    <p:sldId id="282" r:id="rId5"/>
    <p:sldId id="259" r:id="rId6"/>
    <p:sldId id="269" r:id="rId7"/>
    <p:sldId id="288" r:id="rId8"/>
    <p:sldId id="260" r:id="rId9"/>
    <p:sldId id="270" r:id="rId10"/>
    <p:sldId id="289" r:id="rId11"/>
    <p:sldId id="261" r:id="rId12"/>
    <p:sldId id="271" r:id="rId13"/>
    <p:sldId id="295" r:id="rId14"/>
    <p:sldId id="262" r:id="rId15"/>
    <p:sldId id="272" r:id="rId16"/>
    <p:sldId id="296" r:id="rId17"/>
    <p:sldId id="263" r:id="rId18"/>
    <p:sldId id="273" r:id="rId19"/>
    <p:sldId id="264" r:id="rId20"/>
    <p:sldId id="274" r:id="rId21"/>
    <p:sldId id="265" r:id="rId22"/>
    <p:sldId id="275" r:id="rId23"/>
    <p:sldId id="266" r:id="rId24"/>
    <p:sldId id="276" r:id="rId25"/>
    <p:sldId id="267" r:id="rId26"/>
    <p:sldId id="277" r:id="rId27"/>
    <p:sldId id="279"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513B"/>
    <a:srgbClr val="E37956"/>
    <a:srgbClr val="828260"/>
    <a:srgbClr val="6D1326"/>
    <a:srgbClr val="AD4735"/>
    <a:srgbClr val="FB86B0"/>
    <a:srgbClr val="764F3F"/>
    <a:srgbClr val="C19081"/>
    <a:srgbClr val="B8A49F"/>
    <a:srgbClr val="9AB4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7" d="100"/>
          <a:sy n="67" d="100"/>
        </p:scale>
        <p:origin x="640"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F3302-244E-46C1-A923-86F17882017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8BDE038-2875-4AC0-8F8F-472837879113}">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Auto Immune Diseases</a:t>
          </a:r>
        </a:p>
      </dgm:t>
    </dgm:pt>
    <dgm:pt modelId="{42D74503-28F4-4060-827E-4D31544205C1}" type="parTrans" cxnId="{2B4BE32C-C33A-41F1-949F-7687FDD4899A}">
      <dgm:prSet/>
      <dgm:spPr/>
      <dgm:t>
        <a:bodyPr/>
        <a:lstStyle/>
        <a:p>
          <a:endParaRPr lang="en-US"/>
        </a:p>
      </dgm:t>
    </dgm:pt>
    <dgm:pt modelId="{538ECD03-FF25-4492-8B77-725964B7F5A6}" type="sibTrans" cxnId="{2B4BE32C-C33A-41F1-949F-7687FDD4899A}">
      <dgm:prSet/>
      <dgm:spPr/>
      <dgm:t>
        <a:bodyPr/>
        <a:lstStyle/>
        <a:p>
          <a:endParaRPr lang="en-US"/>
        </a:p>
      </dgm:t>
    </dgm:pt>
    <dgm:pt modelId="{5BE0F0C7-92B8-458B-9FFD-BF5654E7BFC4}">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Climate Change</a:t>
          </a:r>
        </a:p>
      </dgm:t>
    </dgm:pt>
    <dgm:pt modelId="{08A3ED39-EFF7-4CB9-84F4-3CABAAF9A51E}" type="parTrans" cxnId="{3121F3D9-8E9A-4345-82E1-44BB9E2CAC9C}">
      <dgm:prSet/>
      <dgm:spPr/>
      <dgm:t>
        <a:bodyPr/>
        <a:lstStyle/>
        <a:p>
          <a:endParaRPr lang="en-US"/>
        </a:p>
      </dgm:t>
    </dgm:pt>
    <dgm:pt modelId="{9E42AF66-7222-488A-8C6D-28D41D52D7C1}" type="sibTrans" cxnId="{3121F3D9-8E9A-4345-82E1-44BB9E2CAC9C}">
      <dgm:prSet/>
      <dgm:spPr/>
      <dgm:t>
        <a:bodyPr/>
        <a:lstStyle/>
        <a:p>
          <a:endParaRPr lang="en-US"/>
        </a:p>
      </dgm:t>
    </dgm:pt>
    <dgm:pt modelId="{2D3899FA-690B-4CFA-89B0-7ACD2D2E6692}">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Cyber Security</a:t>
          </a:r>
        </a:p>
      </dgm:t>
    </dgm:pt>
    <dgm:pt modelId="{1C53BC70-6835-4855-A34C-A13003683DB5}" type="parTrans" cxnId="{7BA92F9E-BF69-4528-8734-ECD6C078531C}">
      <dgm:prSet/>
      <dgm:spPr/>
      <dgm:t>
        <a:bodyPr/>
        <a:lstStyle/>
        <a:p>
          <a:endParaRPr lang="en-US"/>
        </a:p>
      </dgm:t>
    </dgm:pt>
    <dgm:pt modelId="{A08A8052-E2FA-4347-A8BD-16C68F188A67}" type="sibTrans" cxnId="{7BA92F9E-BF69-4528-8734-ECD6C078531C}">
      <dgm:prSet/>
      <dgm:spPr/>
      <dgm:t>
        <a:bodyPr/>
        <a:lstStyle/>
        <a:p>
          <a:endParaRPr lang="en-US"/>
        </a:p>
      </dgm:t>
    </dgm:pt>
    <dgm:pt modelId="{A2DD0BD9-3632-4941-BFA7-EF12E6FFA6E3}">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Waste Management</a:t>
          </a:r>
        </a:p>
      </dgm:t>
    </dgm:pt>
    <dgm:pt modelId="{0FB3CA3A-B24F-457B-A1BC-62071B21AFE7}" type="parTrans" cxnId="{DDE7E0EF-789F-4614-8A50-0F6D0F43EDF0}">
      <dgm:prSet/>
      <dgm:spPr/>
      <dgm:t>
        <a:bodyPr/>
        <a:lstStyle/>
        <a:p>
          <a:endParaRPr lang="en-US"/>
        </a:p>
      </dgm:t>
    </dgm:pt>
    <dgm:pt modelId="{9DE6634D-1F8F-471A-A1D9-BA64611C9606}" type="sibTrans" cxnId="{DDE7E0EF-789F-4614-8A50-0F6D0F43EDF0}">
      <dgm:prSet/>
      <dgm:spPr/>
      <dgm:t>
        <a:bodyPr/>
        <a:lstStyle/>
        <a:p>
          <a:endParaRPr lang="en-US"/>
        </a:p>
      </dgm:t>
    </dgm:pt>
    <dgm:pt modelId="{563C814D-496F-4547-AD25-EC531397A92F}">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Misinformation</a:t>
          </a:r>
        </a:p>
      </dgm:t>
    </dgm:pt>
    <dgm:pt modelId="{89DF425E-D308-4306-93E1-460529ABFCED}" type="parTrans" cxnId="{BE3FD552-2869-45F7-898F-0AF8E0E116EE}">
      <dgm:prSet/>
      <dgm:spPr/>
      <dgm:t>
        <a:bodyPr/>
        <a:lstStyle/>
        <a:p>
          <a:endParaRPr lang="en-US"/>
        </a:p>
      </dgm:t>
    </dgm:pt>
    <dgm:pt modelId="{3A9C15FB-F880-45A1-B5AA-2A99B2D68CE3}" type="sibTrans" cxnId="{BE3FD552-2869-45F7-898F-0AF8E0E116EE}">
      <dgm:prSet/>
      <dgm:spPr/>
      <dgm:t>
        <a:bodyPr/>
        <a:lstStyle/>
        <a:p>
          <a:endParaRPr lang="en-US"/>
        </a:p>
      </dgm:t>
    </dgm:pt>
    <dgm:pt modelId="{EF52543A-AD74-40EF-A356-FDE2B5D8AD4C}" type="pres">
      <dgm:prSet presAssocID="{02CF3302-244E-46C1-A923-86F178820170}" presName="linear" presStyleCnt="0">
        <dgm:presLayoutVars>
          <dgm:animLvl val="lvl"/>
          <dgm:resizeHandles val="exact"/>
        </dgm:presLayoutVars>
      </dgm:prSet>
      <dgm:spPr/>
    </dgm:pt>
    <dgm:pt modelId="{B830B283-648D-46CD-A7C1-1C89782FC6F8}" type="pres">
      <dgm:prSet presAssocID="{48BDE038-2875-4AC0-8F8F-472837879113}" presName="parentText" presStyleLbl="node1" presStyleIdx="0" presStyleCnt="5" custLinFactNeighborY="-4511">
        <dgm:presLayoutVars>
          <dgm:chMax val="0"/>
          <dgm:bulletEnabled val="1"/>
        </dgm:presLayoutVars>
      </dgm:prSet>
      <dgm:spPr/>
    </dgm:pt>
    <dgm:pt modelId="{1BE2AC60-679A-49D2-8B5D-A99D7420540A}" type="pres">
      <dgm:prSet presAssocID="{538ECD03-FF25-4492-8B77-725964B7F5A6}" presName="spacer" presStyleCnt="0"/>
      <dgm:spPr/>
    </dgm:pt>
    <dgm:pt modelId="{6392DE12-AB56-42E5-9196-546D74B9A858}" type="pres">
      <dgm:prSet presAssocID="{5BE0F0C7-92B8-458B-9FFD-BF5654E7BFC4}" presName="parentText" presStyleLbl="node1" presStyleIdx="1" presStyleCnt="5" custLinFactNeighborY="13363">
        <dgm:presLayoutVars>
          <dgm:chMax val="0"/>
          <dgm:bulletEnabled val="1"/>
        </dgm:presLayoutVars>
      </dgm:prSet>
      <dgm:spPr/>
    </dgm:pt>
    <dgm:pt modelId="{BECBDADB-5B81-469F-9D5A-34DB10717A92}" type="pres">
      <dgm:prSet presAssocID="{9E42AF66-7222-488A-8C6D-28D41D52D7C1}" presName="spacer" presStyleCnt="0"/>
      <dgm:spPr/>
    </dgm:pt>
    <dgm:pt modelId="{16B3DA8E-6914-4D40-A0F7-A7964287C415}" type="pres">
      <dgm:prSet presAssocID="{2D3899FA-690B-4CFA-89B0-7ACD2D2E6692}" presName="parentText" presStyleLbl="node1" presStyleIdx="2" presStyleCnt="5">
        <dgm:presLayoutVars>
          <dgm:chMax val="0"/>
          <dgm:bulletEnabled val="1"/>
        </dgm:presLayoutVars>
      </dgm:prSet>
      <dgm:spPr/>
    </dgm:pt>
    <dgm:pt modelId="{D626E7FC-E171-4325-B290-88EB9C6D5BCE}" type="pres">
      <dgm:prSet presAssocID="{A08A8052-E2FA-4347-A8BD-16C68F188A67}" presName="spacer" presStyleCnt="0"/>
      <dgm:spPr/>
    </dgm:pt>
    <dgm:pt modelId="{4D80BFC1-67FD-4A11-826C-0D1723DA2990}" type="pres">
      <dgm:prSet presAssocID="{A2DD0BD9-3632-4941-BFA7-EF12E6FFA6E3}" presName="parentText" presStyleLbl="node1" presStyleIdx="3" presStyleCnt="5">
        <dgm:presLayoutVars>
          <dgm:chMax val="0"/>
          <dgm:bulletEnabled val="1"/>
        </dgm:presLayoutVars>
      </dgm:prSet>
      <dgm:spPr/>
    </dgm:pt>
    <dgm:pt modelId="{372A6695-0A61-4D4E-80FE-9EDB000FD442}" type="pres">
      <dgm:prSet presAssocID="{9DE6634D-1F8F-471A-A1D9-BA64611C9606}" presName="spacer" presStyleCnt="0"/>
      <dgm:spPr/>
    </dgm:pt>
    <dgm:pt modelId="{CCF911A7-E535-4C9A-908A-71B8824A9F7A}" type="pres">
      <dgm:prSet presAssocID="{563C814D-496F-4547-AD25-EC531397A92F}" presName="parentText" presStyleLbl="node1" presStyleIdx="4" presStyleCnt="5">
        <dgm:presLayoutVars>
          <dgm:chMax val="0"/>
          <dgm:bulletEnabled val="1"/>
        </dgm:presLayoutVars>
      </dgm:prSet>
      <dgm:spPr/>
    </dgm:pt>
  </dgm:ptLst>
  <dgm:cxnLst>
    <dgm:cxn modelId="{030A4103-6F8B-421E-851A-025193E52E84}" type="presOf" srcId="{5BE0F0C7-92B8-458B-9FFD-BF5654E7BFC4}" destId="{6392DE12-AB56-42E5-9196-546D74B9A858}" srcOrd="0" destOrd="0" presId="urn:microsoft.com/office/officeart/2005/8/layout/vList2"/>
    <dgm:cxn modelId="{E59D8212-5E68-4D77-9F6E-F19729131DF0}" type="presOf" srcId="{563C814D-496F-4547-AD25-EC531397A92F}" destId="{CCF911A7-E535-4C9A-908A-71B8824A9F7A}" srcOrd="0" destOrd="0" presId="urn:microsoft.com/office/officeart/2005/8/layout/vList2"/>
    <dgm:cxn modelId="{0AEC551E-5665-4E1D-BC30-CC95E5BBD445}" type="presOf" srcId="{A2DD0BD9-3632-4941-BFA7-EF12E6FFA6E3}" destId="{4D80BFC1-67FD-4A11-826C-0D1723DA2990}" srcOrd="0" destOrd="0" presId="urn:microsoft.com/office/officeart/2005/8/layout/vList2"/>
    <dgm:cxn modelId="{2B4BE32C-C33A-41F1-949F-7687FDD4899A}" srcId="{02CF3302-244E-46C1-A923-86F178820170}" destId="{48BDE038-2875-4AC0-8F8F-472837879113}" srcOrd="0" destOrd="0" parTransId="{42D74503-28F4-4060-827E-4D31544205C1}" sibTransId="{538ECD03-FF25-4492-8B77-725964B7F5A6}"/>
    <dgm:cxn modelId="{BE3FD552-2869-45F7-898F-0AF8E0E116EE}" srcId="{02CF3302-244E-46C1-A923-86F178820170}" destId="{563C814D-496F-4547-AD25-EC531397A92F}" srcOrd="4" destOrd="0" parTransId="{89DF425E-D308-4306-93E1-460529ABFCED}" sibTransId="{3A9C15FB-F880-45A1-B5AA-2A99B2D68CE3}"/>
    <dgm:cxn modelId="{7BA92F9E-BF69-4528-8734-ECD6C078531C}" srcId="{02CF3302-244E-46C1-A923-86F178820170}" destId="{2D3899FA-690B-4CFA-89B0-7ACD2D2E6692}" srcOrd="2" destOrd="0" parTransId="{1C53BC70-6835-4855-A34C-A13003683DB5}" sibTransId="{A08A8052-E2FA-4347-A8BD-16C68F188A67}"/>
    <dgm:cxn modelId="{C6DC04CA-80DB-493C-8F73-C6EC285F87D2}" type="presOf" srcId="{02CF3302-244E-46C1-A923-86F178820170}" destId="{EF52543A-AD74-40EF-A356-FDE2B5D8AD4C}" srcOrd="0" destOrd="0" presId="urn:microsoft.com/office/officeart/2005/8/layout/vList2"/>
    <dgm:cxn modelId="{6A79D5CD-DAAA-46C7-8188-0A08CA8CA8FB}" type="presOf" srcId="{2D3899FA-690B-4CFA-89B0-7ACD2D2E6692}" destId="{16B3DA8E-6914-4D40-A0F7-A7964287C415}" srcOrd="0" destOrd="0" presId="urn:microsoft.com/office/officeart/2005/8/layout/vList2"/>
    <dgm:cxn modelId="{3121F3D9-8E9A-4345-82E1-44BB9E2CAC9C}" srcId="{02CF3302-244E-46C1-A923-86F178820170}" destId="{5BE0F0C7-92B8-458B-9FFD-BF5654E7BFC4}" srcOrd="1" destOrd="0" parTransId="{08A3ED39-EFF7-4CB9-84F4-3CABAAF9A51E}" sibTransId="{9E42AF66-7222-488A-8C6D-28D41D52D7C1}"/>
    <dgm:cxn modelId="{A826E9ED-A1C1-4E2D-8659-7051C693319D}" type="presOf" srcId="{48BDE038-2875-4AC0-8F8F-472837879113}" destId="{B830B283-648D-46CD-A7C1-1C89782FC6F8}" srcOrd="0" destOrd="0" presId="urn:microsoft.com/office/officeart/2005/8/layout/vList2"/>
    <dgm:cxn modelId="{DDE7E0EF-789F-4614-8A50-0F6D0F43EDF0}" srcId="{02CF3302-244E-46C1-A923-86F178820170}" destId="{A2DD0BD9-3632-4941-BFA7-EF12E6FFA6E3}" srcOrd="3" destOrd="0" parTransId="{0FB3CA3A-B24F-457B-A1BC-62071B21AFE7}" sibTransId="{9DE6634D-1F8F-471A-A1D9-BA64611C9606}"/>
    <dgm:cxn modelId="{74BAB087-4478-4B4D-B3B8-D46CDE9B5DEF}" type="presParOf" srcId="{EF52543A-AD74-40EF-A356-FDE2B5D8AD4C}" destId="{B830B283-648D-46CD-A7C1-1C89782FC6F8}" srcOrd="0" destOrd="0" presId="urn:microsoft.com/office/officeart/2005/8/layout/vList2"/>
    <dgm:cxn modelId="{7CBF5079-ECFA-49A9-890E-D6F15BC1AEE2}" type="presParOf" srcId="{EF52543A-AD74-40EF-A356-FDE2B5D8AD4C}" destId="{1BE2AC60-679A-49D2-8B5D-A99D7420540A}" srcOrd="1" destOrd="0" presId="urn:microsoft.com/office/officeart/2005/8/layout/vList2"/>
    <dgm:cxn modelId="{A22CBD0A-E90F-4EA2-B8C4-E063D8BCA074}" type="presParOf" srcId="{EF52543A-AD74-40EF-A356-FDE2B5D8AD4C}" destId="{6392DE12-AB56-42E5-9196-546D74B9A858}" srcOrd="2" destOrd="0" presId="urn:microsoft.com/office/officeart/2005/8/layout/vList2"/>
    <dgm:cxn modelId="{384199F5-2F75-49C0-A851-BDD473264F97}" type="presParOf" srcId="{EF52543A-AD74-40EF-A356-FDE2B5D8AD4C}" destId="{BECBDADB-5B81-469F-9D5A-34DB10717A92}" srcOrd="3" destOrd="0" presId="urn:microsoft.com/office/officeart/2005/8/layout/vList2"/>
    <dgm:cxn modelId="{50BCEC7F-B349-43F4-83F1-1D24FD367E87}" type="presParOf" srcId="{EF52543A-AD74-40EF-A356-FDE2B5D8AD4C}" destId="{16B3DA8E-6914-4D40-A0F7-A7964287C415}" srcOrd="4" destOrd="0" presId="urn:microsoft.com/office/officeart/2005/8/layout/vList2"/>
    <dgm:cxn modelId="{DD60693A-70DE-46DD-A01B-8180DCDD93B6}" type="presParOf" srcId="{EF52543A-AD74-40EF-A356-FDE2B5D8AD4C}" destId="{D626E7FC-E171-4325-B290-88EB9C6D5BCE}" srcOrd="5" destOrd="0" presId="urn:microsoft.com/office/officeart/2005/8/layout/vList2"/>
    <dgm:cxn modelId="{8F434574-D0C4-4799-A624-455D213322C9}" type="presParOf" srcId="{EF52543A-AD74-40EF-A356-FDE2B5D8AD4C}" destId="{4D80BFC1-67FD-4A11-826C-0D1723DA2990}" srcOrd="6" destOrd="0" presId="urn:microsoft.com/office/officeart/2005/8/layout/vList2"/>
    <dgm:cxn modelId="{7660ABE1-D0F5-48AE-B711-FB9EFA2ACD94}" type="presParOf" srcId="{EF52543A-AD74-40EF-A356-FDE2B5D8AD4C}" destId="{372A6695-0A61-4D4E-80FE-9EDB000FD442}" srcOrd="7" destOrd="0" presId="urn:microsoft.com/office/officeart/2005/8/layout/vList2"/>
    <dgm:cxn modelId="{6EE90297-5EDE-4877-92E8-A2FBCE14BD4F}" type="presParOf" srcId="{EF52543A-AD74-40EF-A356-FDE2B5D8AD4C}" destId="{CCF911A7-E535-4C9A-908A-71B8824A9F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2B1B65-34D2-452B-9A3F-59A2AF42B77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C34DC22E-8092-4774-94B8-51FB02984537}">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Rejection</a:t>
          </a:r>
        </a:p>
      </dgm:t>
    </dgm:pt>
    <dgm:pt modelId="{2ACBF958-CFE0-4DA0-B04B-FDEB4B242F48}" type="parTrans" cxnId="{181110D2-84F5-45F1-ADCC-2E97B0D1473E}">
      <dgm:prSet/>
      <dgm:spPr/>
      <dgm:t>
        <a:bodyPr/>
        <a:lstStyle/>
        <a:p>
          <a:endParaRPr lang="en-US"/>
        </a:p>
      </dgm:t>
    </dgm:pt>
    <dgm:pt modelId="{FB140983-506A-43D6-9A26-CF32025E2829}" type="sibTrans" cxnId="{181110D2-84F5-45F1-ADCC-2E97B0D1473E}">
      <dgm:prSet/>
      <dgm:spPr/>
      <dgm:t>
        <a:bodyPr/>
        <a:lstStyle/>
        <a:p>
          <a:endParaRPr lang="en-US"/>
        </a:p>
      </dgm:t>
    </dgm:pt>
    <dgm:pt modelId="{1803D459-1BF9-4160-81D6-D28C6F77A68A}">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Plagiarism</a:t>
          </a:r>
        </a:p>
      </dgm:t>
    </dgm:pt>
    <dgm:pt modelId="{91E8FDF5-A3BF-4CF3-A49F-61B48481F6A6}" type="parTrans" cxnId="{2A972403-E18E-4C22-AB9A-876D3717C7FD}">
      <dgm:prSet/>
      <dgm:spPr/>
      <dgm:t>
        <a:bodyPr/>
        <a:lstStyle/>
        <a:p>
          <a:endParaRPr lang="en-US"/>
        </a:p>
      </dgm:t>
    </dgm:pt>
    <dgm:pt modelId="{7BB257F5-AEF5-4D41-B2A3-3813A1AC2CE4}" type="sibTrans" cxnId="{2A972403-E18E-4C22-AB9A-876D3717C7FD}">
      <dgm:prSet/>
      <dgm:spPr/>
      <dgm:t>
        <a:bodyPr/>
        <a:lstStyle/>
        <a:p>
          <a:endParaRPr lang="en-US"/>
        </a:p>
      </dgm:t>
    </dgm:pt>
    <dgm:pt modelId="{34327430-CE73-43DA-859C-6D4404E85E1A}">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Food Processing</a:t>
          </a:r>
        </a:p>
      </dgm:t>
    </dgm:pt>
    <dgm:pt modelId="{ADBCF257-FD3E-40DB-960C-95690540A0F1}" type="parTrans" cxnId="{1B946145-D80C-40FE-9E50-824A26C6ED59}">
      <dgm:prSet/>
      <dgm:spPr/>
      <dgm:t>
        <a:bodyPr/>
        <a:lstStyle/>
        <a:p>
          <a:endParaRPr lang="en-US"/>
        </a:p>
      </dgm:t>
    </dgm:pt>
    <dgm:pt modelId="{62035D99-F825-438E-8323-DEE41A0E2441}" type="sibTrans" cxnId="{1B946145-D80C-40FE-9E50-824A26C6ED59}">
      <dgm:prSet/>
      <dgm:spPr/>
      <dgm:t>
        <a:bodyPr/>
        <a:lstStyle/>
        <a:p>
          <a:endParaRPr lang="en-US"/>
        </a:p>
      </dgm:t>
    </dgm:pt>
    <dgm:pt modelId="{85A7B664-6C27-4B88-A54C-0004A88453B2}">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Consumerism</a:t>
          </a:r>
        </a:p>
      </dgm:t>
    </dgm:pt>
    <dgm:pt modelId="{C8A1D8B4-D8EE-40CC-8957-970223FD2B08}" type="parTrans" cxnId="{2443A071-C8CB-4A2C-B6C3-AF159D1AFAFF}">
      <dgm:prSet/>
      <dgm:spPr/>
      <dgm:t>
        <a:bodyPr/>
        <a:lstStyle/>
        <a:p>
          <a:endParaRPr lang="en-US"/>
        </a:p>
      </dgm:t>
    </dgm:pt>
    <dgm:pt modelId="{6626C3CA-B64E-4E23-8AB8-877FFC5ED138}" type="sibTrans" cxnId="{2443A071-C8CB-4A2C-B6C3-AF159D1AFAFF}">
      <dgm:prSet/>
      <dgm:spPr/>
      <dgm:t>
        <a:bodyPr/>
        <a:lstStyle/>
        <a:p>
          <a:endParaRPr lang="en-US"/>
        </a:p>
      </dgm:t>
    </dgm:pt>
    <dgm:pt modelId="{884EC518-CACA-4E78-9129-935CDB7EACF1}">
      <dgm:prSet/>
      <dgm:spPr>
        <a:ln>
          <a:solidFill>
            <a:schemeClr val="tx2"/>
          </a:solidFill>
        </a:ln>
      </dgm:spPr>
      <dgm:t>
        <a:bodyPr/>
        <a:lstStyle/>
        <a:p>
          <a:r>
            <a:rPr lang="en-US" dirty="0">
              <a:latin typeface="Times New Roman" panose="02020603050405020304" pitchFamily="18" charset="0"/>
              <a:cs typeface="Times New Roman" panose="02020603050405020304" pitchFamily="18" charset="0"/>
            </a:rPr>
            <a:t>Social Stratification</a:t>
          </a:r>
        </a:p>
      </dgm:t>
    </dgm:pt>
    <dgm:pt modelId="{13018A5A-4CF8-443F-8E50-5AD53C4D0945}" type="parTrans" cxnId="{ECAE9EDA-DD97-4563-BD3E-771B7E5C84E1}">
      <dgm:prSet/>
      <dgm:spPr/>
      <dgm:t>
        <a:bodyPr/>
        <a:lstStyle/>
        <a:p>
          <a:endParaRPr lang="en-US"/>
        </a:p>
      </dgm:t>
    </dgm:pt>
    <dgm:pt modelId="{0B2ECA6F-53B3-4928-9C70-4C5EABCD211C}" type="sibTrans" cxnId="{ECAE9EDA-DD97-4563-BD3E-771B7E5C84E1}">
      <dgm:prSet/>
      <dgm:spPr/>
      <dgm:t>
        <a:bodyPr/>
        <a:lstStyle/>
        <a:p>
          <a:endParaRPr lang="en-US"/>
        </a:p>
      </dgm:t>
    </dgm:pt>
    <dgm:pt modelId="{96D3980D-B4FF-4EEC-82AC-D5DB4788678D}" type="pres">
      <dgm:prSet presAssocID="{8A2B1B65-34D2-452B-9A3F-59A2AF42B77B}" presName="linear" presStyleCnt="0">
        <dgm:presLayoutVars>
          <dgm:animLvl val="lvl"/>
          <dgm:resizeHandles val="exact"/>
        </dgm:presLayoutVars>
      </dgm:prSet>
      <dgm:spPr/>
    </dgm:pt>
    <dgm:pt modelId="{6076D512-7560-409B-9524-3E1077BA16D8}" type="pres">
      <dgm:prSet presAssocID="{C34DC22E-8092-4774-94B8-51FB02984537}" presName="parentText" presStyleLbl="node1" presStyleIdx="0" presStyleCnt="5" custLinFactNeighborY="0">
        <dgm:presLayoutVars>
          <dgm:chMax val="0"/>
          <dgm:bulletEnabled val="1"/>
        </dgm:presLayoutVars>
      </dgm:prSet>
      <dgm:spPr/>
    </dgm:pt>
    <dgm:pt modelId="{24C53EE5-AEDC-4248-8CF1-10224F73BF42}" type="pres">
      <dgm:prSet presAssocID="{FB140983-506A-43D6-9A26-CF32025E2829}" presName="spacer" presStyleCnt="0"/>
      <dgm:spPr/>
    </dgm:pt>
    <dgm:pt modelId="{36BF4506-56E9-468F-80F9-685C62A388B8}" type="pres">
      <dgm:prSet presAssocID="{1803D459-1BF9-4160-81D6-D28C6F77A68A}" presName="parentText" presStyleLbl="node1" presStyleIdx="1" presStyleCnt="5">
        <dgm:presLayoutVars>
          <dgm:chMax val="0"/>
          <dgm:bulletEnabled val="1"/>
        </dgm:presLayoutVars>
      </dgm:prSet>
      <dgm:spPr/>
    </dgm:pt>
    <dgm:pt modelId="{43A2F815-C086-4C18-8458-D5EEF269C09D}" type="pres">
      <dgm:prSet presAssocID="{7BB257F5-AEF5-4D41-B2A3-3813A1AC2CE4}" presName="spacer" presStyleCnt="0"/>
      <dgm:spPr/>
    </dgm:pt>
    <dgm:pt modelId="{A03DB48E-C187-445D-98F6-B96780D20E05}" type="pres">
      <dgm:prSet presAssocID="{34327430-CE73-43DA-859C-6D4404E85E1A}" presName="parentText" presStyleLbl="node1" presStyleIdx="2" presStyleCnt="5" custLinFactNeighborY="0">
        <dgm:presLayoutVars>
          <dgm:chMax val="0"/>
          <dgm:bulletEnabled val="1"/>
        </dgm:presLayoutVars>
      </dgm:prSet>
      <dgm:spPr/>
    </dgm:pt>
    <dgm:pt modelId="{05BC8112-0E5E-4B72-886A-552005A6BA0C}" type="pres">
      <dgm:prSet presAssocID="{62035D99-F825-438E-8323-DEE41A0E2441}" presName="spacer" presStyleCnt="0"/>
      <dgm:spPr/>
    </dgm:pt>
    <dgm:pt modelId="{43BED4C8-520F-4AF6-A9CF-2816361B253F}" type="pres">
      <dgm:prSet presAssocID="{85A7B664-6C27-4B88-A54C-0004A88453B2}" presName="parentText" presStyleLbl="node1" presStyleIdx="3" presStyleCnt="5">
        <dgm:presLayoutVars>
          <dgm:chMax val="0"/>
          <dgm:bulletEnabled val="1"/>
        </dgm:presLayoutVars>
      </dgm:prSet>
      <dgm:spPr/>
    </dgm:pt>
    <dgm:pt modelId="{3588421B-D822-4045-8E93-BFBBABC7AD85}" type="pres">
      <dgm:prSet presAssocID="{6626C3CA-B64E-4E23-8AB8-877FFC5ED138}" presName="spacer" presStyleCnt="0"/>
      <dgm:spPr/>
    </dgm:pt>
    <dgm:pt modelId="{47ACFFE6-45A6-4230-9C3E-83296C61C2C9}" type="pres">
      <dgm:prSet presAssocID="{884EC518-CACA-4E78-9129-935CDB7EACF1}" presName="parentText" presStyleLbl="node1" presStyleIdx="4" presStyleCnt="5">
        <dgm:presLayoutVars>
          <dgm:chMax val="0"/>
          <dgm:bulletEnabled val="1"/>
        </dgm:presLayoutVars>
      </dgm:prSet>
      <dgm:spPr/>
    </dgm:pt>
  </dgm:ptLst>
  <dgm:cxnLst>
    <dgm:cxn modelId="{2A972403-E18E-4C22-AB9A-876D3717C7FD}" srcId="{8A2B1B65-34D2-452B-9A3F-59A2AF42B77B}" destId="{1803D459-1BF9-4160-81D6-D28C6F77A68A}" srcOrd="1" destOrd="0" parTransId="{91E8FDF5-A3BF-4CF3-A49F-61B48481F6A6}" sibTransId="{7BB257F5-AEF5-4D41-B2A3-3813A1AC2CE4}"/>
    <dgm:cxn modelId="{EF84C210-93AE-4EB3-9992-8A5A3BD82742}" type="presOf" srcId="{34327430-CE73-43DA-859C-6D4404E85E1A}" destId="{A03DB48E-C187-445D-98F6-B96780D20E05}" srcOrd="0" destOrd="0" presId="urn:microsoft.com/office/officeart/2005/8/layout/vList2"/>
    <dgm:cxn modelId="{EE5ACB26-B2DD-4BD2-9507-8ECF706FE306}" type="presOf" srcId="{884EC518-CACA-4E78-9129-935CDB7EACF1}" destId="{47ACFFE6-45A6-4230-9C3E-83296C61C2C9}" srcOrd="0" destOrd="0" presId="urn:microsoft.com/office/officeart/2005/8/layout/vList2"/>
    <dgm:cxn modelId="{1B946145-D80C-40FE-9E50-824A26C6ED59}" srcId="{8A2B1B65-34D2-452B-9A3F-59A2AF42B77B}" destId="{34327430-CE73-43DA-859C-6D4404E85E1A}" srcOrd="2" destOrd="0" parTransId="{ADBCF257-FD3E-40DB-960C-95690540A0F1}" sibTransId="{62035D99-F825-438E-8323-DEE41A0E2441}"/>
    <dgm:cxn modelId="{D675F26A-08A4-4A7C-89EC-45DD506098D8}" type="presOf" srcId="{8A2B1B65-34D2-452B-9A3F-59A2AF42B77B}" destId="{96D3980D-B4FF-4EEC-82AC-D5DB4788678D}" srcOrd="0" destOrd="0" presId="urn:microsoft.com/office/officeart/2005/8/layout/vList2"/>
    <dgm:cxn modelId="{2443A071-C8CB-4A2C-B6C3-AF159D1AFAFF}" srcId="{8A2B1B65-34D2-452B-9A3F-59A2AF42B77B}" destId="{85A7B664-6C27-4B88-A54C-0004A88453B2}" srcOrd="3" destOrd="0" parTransId="{C8A1D8B4-D8EE-40CC-8957-970223FD2B08}" sibTransId="{6626C3CA-B64E-4E23-8AB8-877FFC5ED138}"/>
    <dgm:cxn modelId="{36275055-67E7-4D9E-BCA5-F9307BF667BA}" type="presOf" srcId="{C34DC22E-8092-4774-94B8-51FB02984537}" destId="{6076D512-7560-409B-9524-3E1077BA16D8}" srcOrd="0" destOrd="0" presId="urn:microsoft.com/office/officeart/2005/8/layout/vList2"/>
    <dgm:cxn modelId="{5D2B7592-B62A-4D0B-820E-D5C999C07A34}" type="presOf" srcId="{85A7B664-6C27-4B88-A54C-0004A88453B2}" destId="{43BED4C8-520F-4AF6-A9CF-2816361B253F}" srcOrd="0" destOrd="0" presId="urn:microsoft.com/office/officeart/2005/8/layout/vList2"/>
    <dgm:cxn modelId="{6CA8D3B6-4C4C-47D5-9C87-BACEE838A362}" type="presOf" srcId="{1803D459-1BF9-4160-81D6-D28C6F77A68A}" destId="{36BF4506-56E9-468F-80F9-685C62A388B8}" srcOrd="0" destOrd="0" presId="urn:microsoft.com/office/officeart/2005/8/layout/vList2"/>
    <dgm:cxn modelId="{181110D2-84F5-45F1-ADCC-2E97B0D1473E}" srcId="{8A2B1B65-34D2-452B-9A3F-59A2AF42B77B}" destId="{C34DC22E-8092-4774-94B8-51FB02984537}" srcOrd="0" destOrd="0" parTransId="{2ACBF958-CFE0-4DA0-B04B-FDEB4B242F48}" sibTransId="{FB140983-506A-43D6-9A26-CF32025E2829}"/>
    <dgm:cxn modelId="{ECAE9EDA-DD97-4563-BD3E-771B7E5C84E1}" srcId="{8A2B1B65-34D2-452B-9A3F-59A2AF42B77B}" destId="{884EC518-CACA-4E78-9129-935CDB7EACF1}" srcOrd="4" destOrd="0" parTransId="{13018A5A-4CF8-443F-8E50-5AD53C4D0945}" sibTransId="{0B2ECA6F-53B3-4928-9C70-4C5EABCD211C}"/>
    <dgm:cxn modelId="{9A484E34-3F95-46B3-AD98-70ADA17AA6B6}" type="presParOf" srcId="{96D3980D-B4FF-4EEC-82AC-D5DB4788678D}" destId="{6076D512-7560-409B-9524-3E1077BA16D8}" srcOrd="0" destOrd="0" presId="urn:microsoft.com/office/officeart/2005/8/layout/vList2"/>
    <dgm:cxn modelId="{C514282D-C03C-41AD-BF71-D94E1ADCD40F}" type="presParOf" srcId="{96D3980D-B4FF-4EEC-82AC-D5DB4788678D}" destId="{24C53EE5-AEDC-4248-8CF1-10224F73BF42}" srcOrd="1" destOrd="0" presId="urn:microsoft.com/office/officeart/2005/8/layout/vList2"/>
    <dgm:cxn modelId="{D60B0ECC-6EFF-44F4-9BE0-A04AF6A13AD3}" type="presParOf" srcId="{96D3980D-B4FF-4EEC-82AC-D5DB4788678D}" destId="{36BF4506-56E9-468F-80F9-685C62A388B8}" srcOrd="2" destOrd="0" presId="urn:microsoft.com/office/officeart/2005/8/layout/vList2"/>
    <dgm:cxn modelId="{CE66F5BF-945C-49B2-AEEE-EAA20721DF5B}" type="presParOf" srcId="{96D3980D-B4FF-4EEC-82AC-D5DB4788678D}" destId="{43A2F815-C086-4C18-8458-D5EEF269C09D}" srcOrd="3" destOrd="0" presId="urn:microsoft.com/office/officeart/2005/8/layout/vList2"/>
    <dgm:cxn modelId="{AB97DB45-1EA1-40C4-B842-461C62FFC2D3}" type="presParOf" srcId="{96D3980D-B4FF-4EEC-82AC-D5DB4788678D}" destId="{A03DB48E-C187-445D-98F6-B96780D20E05}" srcOrd="4" destOrd="0" presId="urn:microsoft.com/office/officeart/2005/8/layout/vList2"/>
    <dgm:cxn modelId="{D1708FA3-5FF4-4873-A2E7-2D2A28D363FC}" type="presParOf" srcId="{96D3980D-B4FF-4EEC-82AC-D5DB4788678D}" destId="{05BC8112-0E5E-4B72-886A-552005A6BA0C}" srcOrd="5" destOrd="0" presId="urn:microsoft.com/office/officeart/2005/8/layout/vList2"/>
    <dgm:cxn modelId="{8A5926E3-FF5B-41F6-9FEE-1B592D042C39}" type="presParOf" srcId="{96D3980D-B4FF-4EEC-82AC-D5DB4788678D}" destId="{43BED4C8-520F-4AF6-A9CF-2816361B253F}" srcOrd="6" destOrd="0" presId="urn:microsoft.com/office/officeart/2005/8/layout/vList2"/>
    <dgm:cxn modelId="{8FE7BEF4-B537-4886-8DC9-24A5B2E2C4D0}" type="presParOf" srcId="{96D3980D-B4FF-4EEC-82AC-D5DB4788678D}" destId="{3588421B-D822-4045-8E93-BFBBABC7AD85}" srcOrd="7" destOrd="0" presId="urn:microsoft.com/office/officeart/2005/8/layout/vList2"/>
    <dgm:cxn modelId="{A97EE64E-312B-461B-B875-AFAB92F7610E}" type="presParOf" srcId="{96D3980D-B4FF-4EEC-82AC-D5DB4788678D}" destId="{47ACFFE6-45A6-4230-9C3E-83296C61C2C9}"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0B283-648D-46CD-A7C1-1C89782FC6F8}">
      <dsp:nvSpPr>
        <dsp:cNvPr id="0" name=""/>
        <dsp:cNvSpPr/>
      </dsp:nvSpPr>
      <dsp:spPr>
        <a:xfrm>
          <a:off x="0" y="50801"/>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Auto Immune Diseases</a:t>
          </a:r>
        </a:p>
      </dsp:txBody>
      <dsp:txXfrm>
        <a:off x="37696" y="88497"/>
        <a:ext cx="5182408" cy="696808"/>
      </dsp:txXfrm>
    </dsp:sp>
    <dsp:sp modelId="{6392DE12-AB56-42E5-9196-546D74B9A858}">
      <dsp:nvSpPr>
        <dsp:cNvPr id="0" name=""/>
        <dsp:cNvSpPr/>
      </dsp:nvSpPr>
      <dsp:spPr>
        <a:xfrm>
          <a:off x="0" y="93502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Climate Change</a:t>
          </a:r>
        </a:p>
      </dsp:txBody>
      <dsp:txXfrm>
        <a:off x="37696" y="972725"/>
        <a:ext cx="5182408" cy="696808"/>
      </dsp:txXfrm>
    </dsp:sp>
    <dsp:sp modelId="{16B3DA8E-6914-4D40-A0F7-A7964287C415}">
      <dsp:nvSpPr>
        <dsp:cNvPr id="0" name=""/>
        <dsp:cNvSpPr/>
      </dsp:nvSpPr>
      <dsp:spPr>
        <a:xfrm>
          <a:off x="0" y="178956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Cyber Security</a:t>
          </a:r>
        </a:p>
      </dsp:txBody>
      <dsp:txXfrm>
        <a:off x="37696" y="1827265"/>
        <a:ext cx="5182408" cy="696808"/>
      </dsp:txXfrm>
    </dsp:sp>
    <dsp:sp modelId="{4D80BFC1-67FD-4A11-826C-0D1723DA2990}">
      <dsp:nvSpPr>
        <dsp:cNvPr id="0" name=""/>
        <dsp:cNvSpPr/>
      </dsp:nvSpPr>
      <dsp:spPr>
        <a:xfrm>
          <a:off x="0" y="265680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Waste Management</a:t>
          </a:r>
        </a:p>
      </dsp:txBody>
      <dsp:txXfrm>
        <a:off x="37696" y="2694505"/>
        <a:ext cx="5182408" cy="696808"/>
      </dsp:txXfrm>
    </dsp:sp>
    <dsp:sp modelId="{CCF911A7-E535-4C9A-908A-71B8824A9F7A}">
      <dsp:nvSpPr>
        <dsp:cNvPr id="0" name=""/>
        <dsp:cNvSpPr/>
      </dsp:nvSpPr>
      <dsp:spPr>
        <a:xfrm>
          <a:off x="0" y="352404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Misinformation</a:t>
          </a:r>
        </a:p>
      </dsp:txBody>
      <dsp:txXfrm>
        <a:off x="37696" y="3561745"/>
        <a:ext cx="5182408" cy="696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6D512-7560-409B-9524-3E1077BA16D8}">
      <dsp:nvSpPr>
        <dsp:cNvPr id="0" name=""/>
        <dsp:cNvSpPr/>
      </dsp:nvSpPr>
      <dsp:spPr>
        <a:xfrm>
          <a:off x="0" y="55088"/>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Rejection</a:t>
          </a:r>
        </a:p>
      </dsp:txBody>
      <dsp:txXfrm>
        <a:off x="37696" y="92784"/>
        <a:ext cx="5182408" cy="696808"/>
      </dsp:txXfrm>
    </dsp:sp>
    <dsp:sp modelId="{36BF4506-56E9-468F-80F9-685C62A388B8}">
      <dsp:nvSpPr>
        <dsp:cNvPr id="0" name=""/>
        <dsp:cNvSpPr/>
      </dsp:nvSpPr>
      <dsp:spPr>
        <a:xfrm>
          <a:off x="0" y="92232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Plagiarism</a:t>
          </a:r>
        </a:p>
      </dsp:txBody>
      <dsp:txXfrm>
        <a:off x="37696" y="960025"/>
        <a:ext cx="5182408" cy="696808"/>
      </dsp:txXfrm>
    </dsp:sp>
    <dsp:sp modelId="{A03DB48E-C187-445D-98F6-B96780D20E05}">
      <dsp:nvSpPr>
        <dsp:cNvPr id="0" name=""/>
        <dsp:cNvSpPr/>
      </dsp:nvSpPr>
      <dsp:spPr>
        <a:xfrm>
          <a:off x="0" y="178956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Food Processing</a:t>
          </a:r>
        </a:p>
      </dsp:txBody>
      <dsp:txXfrm>
        <a:off x="37696" y="1827265"/>
        <a:ext cx="5182408" cy="696808"/>
      </dsp:txXfrm>
    </dsp:sp>
    <dsp:sp modelId="{43BED4C8-520F-4AF6-A9CF-2816361B253F}">
      <dsp:nvSpPr>
        <dsp:cNvPr id="0" name=""/>
        <dsp:cNvSpPr/>
      </dsp:nvSpPr>
      <dsp:spPr>
        <a:xfrm>
          <a:off x="0" y="265680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Consumerism</a:t>
          </a:r>
        </a:p>
      </dsp:txBody>
      <dsp:txXfrm>
        <a:off x="37696" y="2694505"/>
        <a:ext cx="5182408" cy="696808"/>
      </dsp:txXfrm>
    </dsp:sp>
    <dsp:sp modelId="{47ACFFE6-45A6-4230-9C3E-83296C61C2C9}">
      <dsp:nvSpPr>
        <dsp:cNvPr id="0" name=""/>
        <dsp:cNvSpPr/>
      </dsp:nvSpPr>
      <dsp:spPr>
        <a:xfrm>
          <a:off x="0" y="3524049"/>
          <a:ext cx="5257800" cy="772200"/>
        </a:xfrm>
        <a:prstGeom prst="roundRect">
          <a:avLst/>
        </a:prstGeom>
        <a:solidFill>
          <a:schemeClr val="dk2">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Social Stratification</a:t>
          </a:r>
        </a:p>
      </dsp:txBody>
      <dsp:txXfrm>
        <a:off x="37696" y="3561745"/>
        <a:ext cx="5182408" cy="696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DFA0-573A-69AC-7A4F-14FF11486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4F09E-1522-F770-8328-AF067EC30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315F4A-E5FC-8933-4BC8-512DAD925619}"/>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D2A431BB-453A-4C3C-F555-4289DE005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527F5-DB6F-4322-F7F4-86DA05333264}"/>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62517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C9AF-A48D-75FE-6DE9-10AEC6C34E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478AD-2A9D-747B-39F0-0A4B8A1E0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42069-5C71-59FB-CB85-22F51A14520B}"/>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9AF8CC19-5E3F-0144-F004-2CDAF15CC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D6DA0-D5D5-4704-4884-F7CCCA2FB550}"/>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683679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3F826D-7B73-6304-AA7C-C3A2CE73AD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CBFF64-0862-1F26-9B87-8249878AC0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11499-05B3-225C-3459-AC4C72F31522}"/>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9CE0DFB6-C0A4-8AE4-3B00-6499A60B0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D4E3C-EBE2-B958-8044-6991B723B421}"/>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294598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4DA7-5524-ECA5-4EC3-6C3764836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BA93C-CECF-B741-C2A4-40003C4EE0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A6F0D-990B-290E-3407-7683F287E52F}"/>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AFF40A55-0753-528D-A7DE-D848ECA69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521F1-EEEE-39D6-9687-163C293CDB91}"/>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360068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A045-3D5C-D3A5-C274-34AB4A0322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C0D25D-6798-FEDD-858B-9828A75E1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92B7B-E947-C35A-7500-5B96DBB0DC2A}"/>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CD444175-6079-5F86-408E-70E27AD53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4B991-708E-C511-6DE6-1BE8D84C92BF}"/>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421679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C5F1-7C79-8372-12D8-15F96309D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AD10-80EA-4932-B88B-66C0F2D3DE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D668F-6CF0-52BE-B89A-B476A3F1D0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D3400F-953E-BCC2-025E-58E8A9093419}"/>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6" name="Footer Placeholder 5">
            <a:extLst>
              <a:ext uri="{FF2B5EF4-FFF2-40B4-BE49-F238E27FC236}">
                <a16:creationId xmlns:a16="http://schemas.microsoft.com/office/drawing/2014/main" id="{B4CB5D9B-6F18-3196-588D-5BCB04E33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816FA-8348-0588-494F-5E45E06B8D4F}"/>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9305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8F14-54B0-0A88-189F-E9B6A8E00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3FD990-FD9B-ACCA-E1E3-035D9B4154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A5E568-0945-4845-35DE-6E032D3818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932FD-30AD-B373-3DFF-A2C8EE053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4ACF0B-1CB6-1FE0-AD80-18B6137D8C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85D574-6406-0AE2-4959-E08D4EAEA601}"/>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8" name="Footer Placeholder 7">
            <a:extLst>
              <a:ext uri="{FF2B5EF4-FFF2-40B4-BE49-F238E27FC236}">
                <a16:creationId xmlns:a16="http://schemas.microsoft.com/office/drawing/2014/main" id="{CEC410F6-A7E3-C351-2BB4-7CF162F87F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B16C2-2673-FD68-E812-81EFEFB1B9B1}"/>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93606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F42-A90B-B737-8DEE-332C17560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318FB-6009-EF17-08C7-67D949460AA8}"/>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4" name="Footer Placeholder 3">
            <a:extLst>
              <a:ext uri="{FF2B5EF4-FFF2-40B4-BE49-F238E27FC236}">
                <a16:creationId xmlns:a16="http://schemas.microsoft.com/office/drawing/2014/main" id="{EBAF220E-81F6-9844-6B16-6BCEB4D90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E70A0A-032D-EA68-383E-A89A21CC1E1A}"/>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38968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AF848-C98B-5819-AEF6-E3A6273DD761}"/>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3" name="Footer Placeholder 2">
            <a:extLst>
              <a:ext uri="{FF2B5EF4-FFF2-40B4-BE49-F238E27FC236}">
                <a16:creationId xmlns:a16="http://schemas.microsoft.com/office/drawing/2014/main" id="{525F0F8A-54AF-5C2C-325D-E662251B74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D5CC31-5E80-E9B4-8DC0-68D407D077A7}"/>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26879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EC93-ACED-3FFD-3247-23E0530AE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715B34-1381-7501-0CBE-0217AF197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23EE7C-622C-6087-2C20-E9884CE72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BC3B7-A73E-D643-663C-097B9C86844C}"/>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6" name="Footer Placeholder 5">
            <a:extLst>
              <a:ext uri="{FF2B5EF4-FFF2-40B4-BE49-F238E27FC236}">
                <a16:creationId xmlns:a16="http://schemas.microsoft.com/office/drawing/2014/main" id="{091B3079-7A56-9761-EB9E-3406A66B34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90E1F-2060-141F-0DBE-0B30061BBD1E}"/>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2185972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D514-2379-3468-4E65-6E93D5CC2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F066A4-49B4-A2BD-804C-6D6F2F2002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E21DF-3BAE-C8B1-9608-5E0870E64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0EE94E-A708-E304-1D1B-7B97BB67791E}"/>
              </a:ext>
            </a:extLst>
          </p:cNvPr>
          <p:cNvSpPr>
            <a:spLocks noGrp="1"/>
          </p:cNvSpPr>
          <p:nvPr>
            <p:ph type="dt" sz="half" idx="10"/>
          </p:nvPr>
        </p:nvSpPr>
        <p:spPr/>
        <p:txBody>
          <a:bodyPr/>
          <a:lstStyle/>
          <a:p>
            <a:fld id="{DC0BFCF0-C030-4AD8-AF73-A9DDAED2E53F}" type="datetimeFigureOut">
              <a:rPr lang="en-US" smtClean="0"/>
              <a:t>10/27/2023</a:t>
            </a:fld>
            <a:endParaRPr lang="en-US"/>
          </a:p>
        </p:txBody>
      </p:sp>
      <p:sp>
        <p:nvSpPr>
          <p:cNvPr id="6" name="Footer Placeholder 5">
            <a:extLst>
              <a:ext uri="{FF2B5EF4-FFF2-40B4-BE49-F238E27FC236}">
                <a16:creationId xmlns:a16="http://schemas.microsoft.com/office/drawing/2014/main" id="{62DABE97-80F7-3309-0493-20937E7A0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B4DB9-9CD3-EEE7-51E7-7B54230CCFAE}"/>
              </a:ext>
            </a:extLst>
          </p:cNvPr>
          <p:cNvSpPr>
            <a:spLocks noGrp="1"/>
          </p:cNvSpPr>
          <p:nvPr>
            <p:ph type="sldNum" sz="quarter" idx="12"/>
          </p:nvPr>
        </p:nvSpPr>
        <p:spPr/>
        <p:txBody>
          <a:bodyPr/>
          <a:lstStyle/>
          <a:p>
            <a:fld id="{C3D480AD-49A8-4AD9-89D2-0147CC0F17BB}" type="slidenum">
              <a:rPr lang="en-US" smtClean="0"/>
              <a:t>‹#›</a:t>
            </a:fld>
            <a:endParaRPr lang="en-US"/>
          </a:p>
        </p:txBody>
      </p:sp>
    </p:spTree>
    <p:extLst>
      <p:ext uri="{BB962C8B-B14F-4D97-AF65-F5344CB8AC3E}">
        <p14:creationId xmlns:p14="http://schemas.microsoft.com/office/powerpoint/2010/main" val="419975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76E2C0-8CF0-6664-445E-642DA2B8A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CBA7A8-3F56-23DA-70AD-329403ED6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65CEB2-1F7A-790D-B040-8EB1C5DC0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BFCF0-C030-4AD8-AF73-A9DDAED2E53F}" type="datetimeFigureOut">
              <a:rPr lang="en-US" smtClean="0"/>
              <a:t>10/27/2023</a:t>
            </a:fld>
            <a:endParaRPr lang="en-US"/>
          </a:p>
        </p:txBody>
      </p:sp>
      <p:sp>
        <p:nvSpPr>
          <p:cNvPr id="5" name="Footer Placeholder 4">
            <a:extLst>
              <a:ext uri="{FF2B5EF4-FFF2-40B4-BE49-F238E27FC236}">
                <a16:creationId xmlns:a16="http://schemas.microsoft.com/office/drawing/2014/main" id="{54C201B2-54C4-F7A0-F907-E60697892C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049FD0-BD4E-1364-DECA-9479A4E0F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D480AD-49A8-4AD9-89D2-0147CC0F17BB}" type="slidenum">
              <a:rPr lang="en-US" smtClean="0"/>
              <a:t>‹#›</a:t>
            </a:fld>
            <a:endParaRPr lang="en-US"/>
          </a:p>
        </p:txBody>
      </p:sp>
    </p:spTree>
    <p:extLst>
      <p:ext uri="{BB962C8B-B14F-4D97-AF65-F5344CB8AC3E}">
        <p14:creationId xmlns:p14="http://schemas.microsoft.com/office/powerpoint/2010/main" val="2230433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png"/><Relationship Id="rId34" Type="http://schemas.openxmlformats.org/officeDocument/2006/relationships/image" Target="../media/image24.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11.png"/><Relationship Id="rId25" Type="http://schemas.openxmlformats.org/officeDocument/2006/relationships/image" Target="../media/image17.pn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6.png"/><Relationship Id="rId32" Type="http://schemas.microsoft.com/office/2007/relationships/hdphoto" Target="../media/hdphoto9.wdp"/><Relationship Id="rId5" Type="http://schemas.openxmlformats.org/officeDocument/2006/relationships/image" Target="../media/image3.png"/><Relationship Id="rId15" Type="http://schemas.microsoft.com/office/2007/relationships/hdphoto" Target="../media/hdphoto5.wdp"/><Relationship Id="rId23" Type="http://schemas.microsoft.com/office/2007/relationships/hdphoto" Target="../media/hdphoto7.wdp"/><Relationship Id="rId28" Type="http://schemas.microsoft.com/office/2007/relationships/hdphoto" Target="../media/hdphoto8.wdp"/><Relationship Id="rId36" Type="http://schemas.openxmlformats.org/officeDocument/2006/relationships/image" Target="../media/image25.png"/><Relationship Id="rId10" Type="http://schemas.openxmlformats.org/officeDocument/2006/relationships/image" Target="../media/image6.png"/><Relationship Id="rId19" Type="http://schemas.openxmlformats.org/officeDocument/2006/relationships/image" Target="../media/image12.png"/><Relationship Id="rId31"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 Id="rId22" Type="http://schemas.openxmlformats.org/officeDocument/2006/relationships/image" Target="../media/image15.png"/><Relationship Id="rId27" Type="http://schemas.openxmlformats.org/officeDocument/2006/relationships/image" Target="../media/image19.png"/><Relationship Id="rId30" Type="http://schemas.openxmlformats.org/officeDocument/2006/relationships/image" Target="../media/image21.png"/><Relationship Id="rId35" Type="http://schemas.microsoft.com/office/2007/relationships/hdphoto" Target="../media/hdphoto10.wdp"/><Relationship Id="rId8"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png"/><Relationship Id="rId34" Type="http://schemas.openxmlformats.org/officeDocument/2006/relationships/image" Target="../media/image24.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11.png"/><Relationship Id="rId25" Type="http://schemas.openxmlformats.org/officeDocument/2006/relationships/image" Target="../media/image17.pn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3.png"/><Relationship Id="rId29"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6.png"/><Relationship Id="rId32" Type="http://schemas.microsoft.com/office/2007/relationships/hdphoto" Target="../media/hdphoto9.wdp"/><Relationship Id="rId5" Type="http://schemas.openxmlformats.org/officeDocument/2006/relationships/image" Target="../media/image3.png"/><Relationship Id="rId15" Type="http://schemas.microsoft.com/office/2007/relationships/hdphoto" Target="../media/hdphoto5.wdp"/><Relationship Id="rId23" Type="http://schemas.microsoft.com/office/2007/relationships/hdphoto" Target="../media/hdphoto7.wdp"/><Relationship Id="rId28" Type="http://schemas.microsoft.com/office/2007/relationships/hdphoto" Target="../media/hdphoto8.wdp"/><Relationship Id="rId36" Type="http://schemas.openxmlformats.org/officeDocument/2006/relationships/image" Target="../media/image25.png"/><Relationship Id="rId10" Type="http://schemas.openxmlformats.org/officeDocument/2006/relationships/image" Target="../media/image6.png"/><Relationship Id="rId19" Type="http://schemas.openxmlformats.org/officeDocument/2006/relationships/image" Target="../media/image12.png"/><Relationship Id="rId31"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9.png"/><Relationship Id="rId22" Type="http://schemas.openxmlformats.org/officeDocument/2006/relationships/image" Target="../media/image15.png"/><Relationship Id="rId27" Type="http://schemas.openxmlformats.org/officeDocument/2006/relationships/image" Target="../media/image19.png"/><Relationship Id="rId30" Type="http://schemas.openxmlformats.org/officeDocument/2006/relationships/image" Target="../media/image21.png"/><Relationship Id="rId35" Type="http://schemas.microsoft.com/office/2007/relationships/hdphoto" Target="../media/hdphoto10.wdp"/><Relationship Id="rId8"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CFE4-F4F4-E43D-2B22-5A9528FA6BD0}"/>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Issues That Instill Fear</a:t>
            </a:r>
          </a:p>
        </p:txBody>
      </p:sp>
      <p:sp>
        <p:nvSpPr>
          <p:cNvPr id="3" name="Subtitle 2">
            <a:extLst>
              <a:ext uri="{FF2B5EF4-FFF2-40B4-BE49-F238E27FC236}">
                <a16:creationId xmlns:a16="http://schemas.microsoft.com/office/drawing/2014/main" id="{E7F3FAB1-DFE7-EED1-43B4-E3C2BBDE5E08}"/>
              </a:ext>
            </a:extLst>
          </p:cNvPr>
          <p:cNvSpPr>
            <a:spLocks noGrp="1"/>
          </p:cNvSpPr>
          <p:nvPr>
            <p:ph type="subTitle" idx="1"/>
          </p:nvPr>
        </p:nvSpPr>
        <p:spPr/>
        <p: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Creating a Mythical Creature Catering to Modern Society</a:t>
            </a:r>
          </a:p>
        </p:txBody>
      </p:sp>
      <p:grpSp>
        <p:nvGrpSpPr>
          <p:cNvPr id="54" name="Group 53">
            <a:extLst>
              <a:ext uri="{FF2B5EF4-FFF2-40B4-BE49-F238E27FC236}">
                <a16:creationId xmlns:a16="http://schemas.microsoft.com/office/drawing/2014/main" id="{609D47AF-E233-5841-54D1-C30BD681B629}"/>
              </a:ext>
            </a:extLst>
          </p:cNvPr>
          <p:cNvGrpSpPr/>
          <p:nvPr/>
        </p:nvGrpSpPr>
        <p:grpSpPr>
          <a:xfrm>
            <a:off x="-1800027" y="-4089645"/>
            <a:ext cx="17206748" cy="16890467"/>
            <a:chOff x="-1800027" y="-4089645"/>
            <a:chExt cx="17206748" cy="16890467"/>
          </a:xfrm>
        </p:grpSpPr>
        <p:grpSp>
          <p:nvGrpSpPr>
            <p:cNvPr id="51" name="Group 50">
              <a:extLst>
                <a:ext uri="{FF2B5EF4-FFF2-40B4-BE49-F238E27FC236}">
                  <a16:creationId xmlns:a16="http://schemas.microsoft.com/office/drawing/2014/main" id="{238974F2-328F-5C1F-3768-86E5BCD76FCF}"/>
                </a:ext>
              </a:extLst>
            </p:cNvPr>
            <p:cNvGrpSpPr/>
            <p:nvPr/>
          </p:nvGrpSpPr>
          <p:grpSpPr>
            <a:xfrm rot="11852039">
              <a:off x="6055470" y="-2547113"/>
              <a:ext cx="5968530" cy="5594064"/>
              <a:chOff x="-2412662" y="-2662568"/>
              <a:chExt cx="11336702" cy="11342628"/>
            </a:xfrm>
          </p:grpSpPr>
          <p:pic>
            <p:nvPicPr>
              <p:cNvPr id="52" name="Picture 2" descr="Social structure - Wikipedia">
                <a:extLst>
                  <a:ext uri="{FF2B5EF4-FFF2-40B4-BE49-F238E27FC236}">
                    <a16:creationId xmlns:a16="http://schemas.microsoft.com/office/drawing/2014/main" id="{445F87A2-04EA-6AD7-0586-42DFD31BE167}"/>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backgroundRemoval t="10000" b="90000" l="10000" r="90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3972953">
                <a:off x="70312" y="-3590964"/>
                <a:ext cx="7925332" cy="97821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ocial structure - Wikipedia">
                <a:extLst>
                  <a:ext uri="{FF2B5EF4-FFF2-40B4-BE49-F238E27FC236}">
                    <a16:creationId xmlns:a16="http://schemas.microsoft.com/office/drawing/2014/main" id="{4F3E8B94-F9A2-8943-5CEB-E712A887E280}"/>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2662" y="-1822060"/>
                <a:ext cx="8508662" cy="105021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32B1A45F-669D-EC44-5F04-A7A420C8C922}"/>
                </a:ext>
              </a:extLst>
            </p:cNvPr>
            <p:cNvGrpSpPr/>
            <p:nvPr/>
          </p:nvGrpSpPr>
          <p:grpSpPr>
            <a:xfrm rot="13086212">
              <a:off x="3502113" y="-2132275"/>
              <a:ext cx="5980351" cy="6099923"/>
              <a:chOff x="2680701" y="-3703636"/>
              <a:chExt cx="12517610" cy="11481848"/>
            </a:xfrm>
          </p:grpSpPr>
          <p:pic>
            <p:nvPicPr>
              <p:cNvPr id="49" name="Picture 2" descr="Consumerism and the Teachings of the Catholic Church">
                <a:extLst>
                  <a:ext uri="{FF2B5EF4-FFF2-40B4-BE49-F238E27FC236}">
                    <a16:creationId xmlns:a16="http://schemas.microsoft.com/office/drawing/2014/main" id="{02297E5E-F8D5-722F-BD21-8712D54D8419}"/>
                  </a:ext>
                </a:extLst>
              </p:cNvPr>
              <p:cNvPicPr>
                <a:picLocks noChangeAspect="1" noChangeArrowheads="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rot="13546070">
                <a:off x="6737159" y="-1815308"/>
                <a:ext cx="8583312" cy="48066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onsumerism and the Teachings of the Catholic Church">
                <a:extLst>
                  <a:ext uri="{FF2B5EF4-FFF2-40B4-BE49-F238E27FC236}">
                    <a16:creationId xmlns:a16="http://schemas.microsoft.com/office/drawing/2014/main" id="{23755795-6A45-3DE7-745A-C4FDE3D07E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a:off x="2680701" y="768350"/>
                <a:ext cx="12517610" cy="7009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31F25E49-BFC2-E535-956B-4457E9AB23B3}"/>
                </a:ext>
              </a:extLst>
            </p:cNvPr>
            <p:cNvGrpSpPr/>
            <p:nvPr/>
          </p:nvGrpSpPr>
          <p:grpSpPr>
            <a:xfrm rot="4844785">
              <a:off x="615329" y="-3599377"/>
              <a:ext cx="6378688" cy="5398151"/>
              <a:chOff x="-4931802" y="-903317"/>
              <a:chExt cx="11872829" cy="9778536"/>
            </a:xfrm>
          </p:grpSpPr>
          <p:pic>
            <p:nvPicPr>
              <p:cNvPr id="45" name="Picture 44" descr="Food Processing, Technology and Safety - Institute of Agricultural  Technology">
                <a:extLst>
                  <a:ext uri="{FF2B5EF4-FFF2-40B4-BE49-F238E27FC236}">
                    <a16:creationId xmlns:a16="http://schemas.microsoft.com/office/drawing/2014/main" id="{F3326665-79AC-4F1F-165D-B15E1818A28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9741563" flipV="1">
                <a:off x="-1131575" y="3213461"/>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ood Processing, Technology and Safety - Institute of Agricultural  Technology">
                <a:extLst>
                  <a:ext uri="{FF2B5EF4-FFF2-40B4-BE49-F238E27FC236}">
                    <a16:creationId xmlns:a16="http://schemas.microsoft.com/office/drawing/2014/main" id="{2C282341-6482-90B2-5350-1044946F0085}"/>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artisticFilmGrain/>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rot="3417516">
                <a:off x="1052541" y="2986733"/>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ood Processing, Technology and Safety - Institute of Agricultural  Technology">
                <a:extLst>
                  <a:ext uri="{FF2B5EF4-FFF2-40B4-BE49-F238E27FC236}">
                    <a16:creationId xmlns:a16="http://schemas.microsoft.com/office/drawing/2014/main" id="{6ABB04A2-9E03-E512-AD62-F782281ED875}"/>
                  </a:ext>
                </a:extLst>
              </p:cNvPr>
              <p:cNvPicPr>
                <a:picLocks noChangeAspect="1" noChangeArrowheads="1"/>
              </p:cNvPicPr>
              <p:nvPr/>
            </p:nvPicPr>
            <p:blipFill>
              <a:blip r:embed="rId10">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Layer>
                    </a14:imgProps>
                  </a:ext>
                  <a:ext uri="{28A0092B-C50C-407E-A947-70E740481C1C}">
                    <a14:useLocalDpi xmlns:a14="http://schemas.microsoft.com/office/drawing/2010/main" val="0"/>
                  </a:ext>
                </a:extLst>
              </a:blip>
              <a:srcRect/>
              <a:stretch>
                <a:fillRect/>
              </a:stretch>
            </p:blipFill>
            <p:spPr bwMode="auto">
              <a:xfrm rot="19096008">
                <a:off x="-4931802" y="-903317"/>
                <a:ext cx="10300046" cy="685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CDA419F5-B1B3-A12B-07D6-4137A2760408}"/>
                </a:ext>
              </a:extLst>
            </p:cNvPr>
            <p:cNvGrpSpPr/>
            <p:nvPr/>
          </p:nvGrpSpPr>
          <p:grpSpPr>
            <a:xfrm rot="2649109">
              <a:off x="-1158275" y="-120621"/>
              <a:ext cx="3540828" cy="3642538"/>
              <a:chOff x="5212372" y="-406899"/>
              <a:chExt cx="7334023" cy="8300790"/>
            </a:xfrm>
          </p:grpSpPr>
          <p:pic>
            <p:nvPicPr>
              <p:cNvPr id="35" name="Picture 2" descr="7 Common Types of Plagiarism, With Examples | Grammarly Blog">
                <a:extLst>
                  <a:ext uri="{FF2B5EF4-FFF2-40B4-BE49-F238E27FC236}">
                    <a16:creationId xmlns:a16="http://schemas.microsoft.com/office/drawing/2014/main" id="{61BB1E46-34AD-7D40-2A01-36443081676D}"/>
                  </a:ext>
                </a:extLst>
              </p:cNvPr>
              <p:cNvPicPr>
                <a:picLocks noChangeAspect="1" noChangeArrowheads="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1663421">
                <a:off x="7958196" y="1685261"/>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7 Common Types of Plagiarism, With Examples | Grammarly Blog">
                <a:extLst>
                  <a:ext uri="{FF2B5EF4-FFF2-40B4-BE49-F238E27FC236}">
                    <a16:creationId xmlns:a16="http://schemas.microsoft.com/office/drawing/2014/main" id="{C089900E-4497-2DBE-F19B-BA25303F502A}"/>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0997844">
                <a:off x="9365827" y="4412036"/>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7 Common Types of Plagiarism, With Examples | Grammarly Blog">
                <a:extLst>
                  <a:ext uri="{FF2B5EF4-FFF2-40B4-BE49-F238E27FC236}">
                    <a16:creationId xmlns:a16="http://schemas.microsoft.com/office/drawing/2014/main" id="{D283AB61-6AFF-4FC5-E951-DBE49332FA7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21202614">
                <a:off x="5212372" y="-406899"/>
                <a:ext cx="7138352" cy="3806032"/>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207FD1F2-EDE5-D630-E4B1-2AF8C6FF92DB}"/>
                  </a:ext>
                </a:extLst>
              </p:cNvPr>
              <p:cNvGrpSpPr/>
              <p:nvPr/>
            </p:nvGrpSpPr>
            <p:grpSpPr>
              <a:xfrm rot="15452586">
                <a:off x="6087088" y="2154650"/>
                <a:ext cx="5334001" cy="6144481"/>
                <a:chOff x="7094989" y="698133"/>
                <a:chExt cx="5377590" cy="6949594"/>
              </a:xfrm>
            </p:grpSpPr>
            <p:pic>
              <p:nvPicPr>
                <p:cNvPr id="42" name="Picture 2" descr="7 Common Types of Plagiarism, With Examples | Grammarly Blog">
                  <a:extLst>
                    <a:ext uri="{FF2B5EF4-FFF2-40B4-BE49-F238E27FC236}">
                      <a16:creationId xmlns:a16="http://schemas.microsoft.com/office/drawing/2014/main" id="{FDEF7677-3DCD-5CFE-7B16-56493B9FBA0A}"/>
                    </a:ext>
                  </a:extLst>
                </p:cNvPr>
                <p:cNvPicPr>
                  <a:picLocks noChangeAspect="1" noChangeArrowheads="1"/>
                </p:cNvPicPr>
                <p:nvPr/>
              </p:nvPicPr>
              <p:blipFill>
                <a:blip r:embed="rId11">
                  <a:grayscl/>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7 Common Types of Plagiarism, With Examples | Grammarly Blog">
                  <a:extLst>
                    <a:ext uri="{FF2B5EF4-FFF2-40B4-BE49-F238E27FC236}">
                      <a16:creationId xmlns:a16="http://schemas.microsoft.com/office/drawing/2014/main" id="{AE46339B-F9AB-9C2D-D6CB-019FF97B1545}"/>
                    </a:ext>
                  </a:extLst>
                </p:cNvPr>
                <p:cNvPicPr>
                  <a:picLocks noChangeAspect="1" noChangeArrowheads="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9FD6FD1-E662-8A05-70BB-FFFD6A8CA392}"/>
                  </a:ext>
                </a:extLst>
              </p:cNvPr>
              <p:cNvGrpSpPr/>
              <p:nvPr/>
            </p:nvGrpSpPr>
            <p:grpSpPr>
              <a:xfrm>
                <a:off x="7212394" y="927101"/>
                <a:ext cx="5334001" cy="6144481"/>
                <a:chOff x="7094989" y="698133"/>
                <a:chExt cx="5377590" cy="6949594"/>
              </a:xfrm>
            </p:grpSpPr>
            <p:pic>
              <p:nvPicPr>
                <p:cNvPr id="40" name="Picture 2" descr="7 Common Types of Plagiarism, With Examples | Grammarly Blog">
                  <a:extLst>
                    <a:ext uri="{FF2B5EF4-FFF2-40B4-BE49-F238E27FC236}">
                      <a16:creationId xmlns:a16="http://schemas.microsoft.com/office/drawing/2014/main" id="{DED79B32-ACD6-1EF7-3C07-C5830A859602}"/>
                    </a:ext>
                  </a:extLst>
                </p:cNvPr>
                <p:cNvPicPr>
                  <a:picLocks noChangeAspect="1" noChangeArrowheads="1"/>
                </p:cNvPicPr>
                <p:nvPr/>
              </p:nvPicPr>
              <p:blipFill>
                <a:blip r:embed="rId13">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7 Common Types of Plagiarism, With Examples | Grammarly Blog">
                  <a:extLst>
                    <a:ext uri="{FF2B5EF4-FFF2-40B4-BE49-F238E27FC236}">
                      <a16:creationId xmlns:a16="http://schemas.microsoft.com/office/drawing/2014/main" id="{1200571A-8E0F-E222-6C59-30A3251507A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4434816C-E5D2-156D-2E99-9B398FD661E0}"/>
                </a:ext>
              </a:extLst>
            </p:cNvPr>
            <p:cNvGrpSpPr/>
            <p:nvPr/>
          </p:nvGrpSpPr>
          <p:grpSpPr>
            <a:xfrm rot="5654951">
              <a:off x="9643324" y="2735844"/>
              <a:ext cx="5333404" cy="5000357"/>
              <a:chOff x="-2263633" y="-5051373"/>
              <a:chExt cx="11742868" cy="16909730"/>
            </a:xfrm>
          </p:grpSpPr>
          <p:pic>
            <p:nvPicPr>
              <p:cNvPr id="15" name="Picture 2" descr="Effects | Facts – Climate Change: Vital Signs of the Planet">
                <a:extLst>
                  <a:ext uri="{FF2B5EF4-FFF2-40B4-BE49-F238E27FC236}">
                    <a16:creationId xmlns:a16="http://schemas.microsoft.com/office/drawing/2014/main" id="{E8B1D6DE-0ADF-8C95-7386-88F80DC24FD0}"/>
                  </a:ext>
                </a:extLst>
              </p:cNvPr>
              <p:cNvPicPr>
                <a:picLocks noChangeAspect="1" noChangeArrowheads="1"/>
              </p:cNvPicPr>
              <p:nvPr/>
            </p:nvPicPr>
            <p:blipFill rotWithShape="1">
              <a:blip r:embed="rId14">
                <a:duotone>
                  <a:prstClr val="black"/>
                  <a:schemeClr val="accent2">
                    <a:tint val="45000"/>
                    <a:satMod val="400000"/>
                  </a:schemeClr>
                </a:duotone>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0"/>
                        </a14:imgEffect>
                      </a14:imgLayer>
                    </a14:imgProps>
                  </a:ext>
                  <a:ext uri="{28A0092B-C50C-407E-A947-70E740481C1C}">
                    <a14:useLocalDpi xmlns:a14="http://schemas.microsoft.com/office/drawing/2010/main" val="0"/>
                  </a:ext>
                </a:extLst>
              </a:blip>
              <a:srcRect l="33437" r="33334"/>
              <a:stretch/>
            </p:blipFill>
            <p:spPr bwMode="auto">
              <a:xfrm rot="12907740">
                <a:off x="-2263633" y="-5051373"/>
                <a:ext cx="8456024" cy="125316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ffects | Facts – Climate Change: Vital Signs of the Planet">
                <a:extLst>
                  <a:ext uri="{FF2B5EF4-FFF2-40B4-BE49-F238E27FC236}">
                    <a16:creationId xmlns:a16="http://schemas.microsoft.com/office/drawing/2014/main" id="{6DD9882B-1BAC-A42E-64E3-AD104A39B4FD}"/>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2415652">
                <a:off x="-1132255" y="2178526"/>
                <a:ext cx="6531711" cy="96798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ffects | Facts – Climate Change: Vital Signs of the Planet">
                <a:extLst>
                  <a:ext uri="{FF2B5EF4-FFF2-40B4-BE49-F238E27FC236}">
                    <a16:creationId xmlns:a16="http://schemas.microsoft.com/office/drawing/2014/main" id="{3534C2E4-F5A6-0BE9-3042-B5595A68A8C0}"/>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17209015">
                <a:off x="2999683" y="-3330037"/>
                <a:ext cx="5221288" cy="7737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D828E63F-E2C5-D010-81B8-B4481172C6DC}"/>
                </a:ext>
              </a:extLst>
            </p:cNvPr>
            <p:cNvGrpSpPr/>
            <p:nvPr/>
          </p:nvGrpSpPr>
          <p:grpSpPr>
            <a:xfrm rot="11060384">
              <a:off x="8535805" y="-3407762"/>
              <a:ext cx="6870916" cy="7982931"/>
              <a:chOff x="3615501" y="-2688181"/>
              <a:chExt cx="12184132" cy="14523265"/>
            </a:xfrm>
            <a:effectLst>
              <a:outerShdw blurRad="50800" dist="38100" dir="2700000" algn="tl" rotWithShape="0">
                <a:prstClr val="black">
                  <a:alpha val="40000"/>
                </a:prstClr>
              </a:outerShdw>
            </a:effectLst>
          </p:grpSpPr>
          <p:pic>
            <p:nvPicPr>
              <p:cNvPr id="5" name="Picture 2" descr="How do viral infections cause autoimmune diseases?">
                <a:extLst>
                  <a:ext uri="{FF2B5EF4-FFF2-40B4-BE49-F238E27FC236}">
                    <a16:creationId xmlns:a16="http://schemas.microsoft.com/office/drawing/2014/main" id="{6479D3D1-F1E3-6C75-593E-2CB24EAFA3C6}"/>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7608427" y="1748798"/>
                <a:ext cx="3975240" cy="27004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do viral infections cause autoimmune diseases?">
                <a:extLst>
                  <a:ext uri="{FF2B5EF4-FFF2-40B4-BE49-F238E27FC236}">
                    <a16:creationId xmlns:a16="http://schemas.microsoft.com/office/drawing/2014/main" id="{2B8FA431-555E-2FCF-5102-09B1B7DF6A75}"/>
                  </a:ext>
                </a:extLst>
              </p:cNvPr>
              <p:cNvPicPr>
                <a:picLocks noChangeAspect="1" noChangeArrowheads="1"/>
              </p:cNvPicPr>
              <p:nvPr/>
            </p:nvPicPr>
            <p:blipFill>
              <a:blip r:embed="rId19">
                <a:extLst>
                  <a:ext uri="{BEBA8EAE-BF5A-486C-A8C5-ECC9F3942E4B}">
                    <a14:imgProps xmlns:a14="http://schemas.microsoft.com/office/drawing/2010/main">
                      <a14:imgLayer r:embed="rId18">
                        <a14:imgEffect>
                          <a14:backgroundRemoval t="10000" b="90000" l="10000" r="90000"/>
                        </a14:imgEffect>
                        <a14:imgEffect>
                          <a14:artisticPencilSketch/>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6527869" y="2563319"/>
                <a:ext cx="11042276" cy="7501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do viral infections cause autoimmune diseases?">
                <a:extLst>
                  <a:ext uri="{FF2B5EF4-FFF2-40B4-BE49-F238E27FC236}">
                    <a16:creationId xmlns:a16="http://schemas.microsoft.com/office/drawing/2014/main" id="{34CC8C56-0B47-D0D1-69F4-2FF6D614F7AC}"/>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3615501" y="-1727418"/>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w do viral infections cause autoimmune diseases?">
                <a:extLst>
                  <a:ext uri="{FF2B5EF4-FFF2-40B4-BE49-F238E27FC236}">
                    <a16:creationId xmlns:a16="http://schemas.microsoft.com/office/drawing/2014/main" id="{BF50F5B3-FFA4-ACB3-3556-68DE2D2D8326}"/>
                  </a:ext>
                </a:extLst>
              </p:cNvPr>
              <p:cNvPicPr>
                <a:picLocks noChangeAspect="1" noChangeArrowheads="1"/>
              </p:cNvPicPr>
              <p:nvPr/>
            </p:nvPicPr>
            <p:blipFill>
              <a:blip r:embed="rId20">
                <a:extLst>
                  <a:ext uri="{BEBA8EAE-BF5A-486C-A8C5-ECC9F3942E4B}">
                    <a14:imgProps xmlns:a14="http://schemas.microsoft.com/office/drawing/2010/main">
                      <a14:imgLayer r:embed="rId18">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772025" y="-108585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do viral infections cause autoimmune diseases?">
                <a:extLst>
                  <a:ext uri="{FF2B5EF4-FFF2-40B4-BE49-F238E27FC236}">
                    <a16:creationId xmlns:a16="http://schemas.microsoft.com/office/drawing/2014/main" id="{111A6AF4-AEF6-6DC5-F9CC-A06F57B514ED}"/>
                  </a:ext>
                </a:extLst>
              </p:cNvPr>
              <p:cNvPicPr>
                <a:picLocks noChangeAspect="1" noChangeArrowheads="1"/>
              </p:cNvPicPr>
              <p:nvPr/>
            </p:nvPicPr>
            <p:blipFill>
              <a:blip r:embed="rId21">
                <a:extLst>
                  <a:ext uri="{BEBA8EAE-BF5A-486C-A8C5-ECC9F3942E4B}">
                    <a14:imgProps xmlns:a14="http://schemas.microsoft.com/office/drawing/2010/main">
                      <a14:imgLayer r:embed="rId18">
                        <a14:imgEffect>
                          <a14:backgroundRemoval t="10000" b="90000" l="10000" r="90000"/>
                        </a14:imgEffect>
                        <a14:imgEffect>
                          <a14:artisticPencilSketch/>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rot="1742930">
                <a:off x="7645250" y="-80208"/>
                <a:ext cx="4773189" cy="35798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do viral infections cause autoimmune diseases?">
                <a:extLst>
                  <a:ext uri="{FF2B5EF4-FFF2-40B4-BE49-F238E27FC236}">
                    <a16:creationId xmlns:a16="http://schemas.microsoft.com/office/drawing/2014/main" id="{55E9BFCB-2DE2-76E1-5846-4EAAD991078D}"/>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5579578" y="4260273"/>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w do viral infections cause autoimmune diseases?">
                <a:extLst>
                  <a:ext uri="{FF2B5EF4-FFF2-40B4-BE49-F238E27FC236}">
                    <a16:creationId xmlns:a16="http://schemas.microsoft.com/office/drawing/2014/main" id="{5188BDA5-EB3B-EC8E-DD6E-A5C452EDE667}"/>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67650" y="-2688181"/>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w do viral infections cause autoimmune diseases?">
                <a:extLst>
                  <a:ext uri="{FF2B5EF4-FFF2-40B4-BE49-F238E27FC236}">
                    <a16:creationId xmlns:a16="http://schemas.microsoft.com/office/drawing/2014/main" id="{DDCBEECA-B206-2392-3B76-8E2C8F289E80}"/>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481228">
                <a:off x="7741697" y="2147001"/>
                <a:ext cx="5405488" cy="40541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ow do viral infections cause autoimmune diseases?">
                <a:extLst>
                  <a:ext uri="{FF2B5EF4-FFF2-40B4-BE49-F238E27FC236}">
                    <a16:creationId xmlns:a16="http://schemas.microsoft.com/office/drawing/2014/main" id="{0CADE6C4-905F-74B7-49E4-604FCD61490B}"/>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10061387" y="1072671"/>
                <a:ext cx="3975240" cy="2700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C5C12EC7-1876-1938-1983-474D7B786442}"/>
                </a:ext>
              </a:extLst>
            </p:cNvPr>
            <p:cNvGrpSpPr/>
            <p:nvPr/>
          </p:nvGrpSpPr>
          <p:grpSpPr>
            <a:xfrm rot="9031173">
              <a:off x="8196865" y="4347639"/>
              <a:ext cx="5220953" cy="4944096"/>
              <a:chOff x="3188058" y="-2199703"/>
              <a:chExt cx="11693393" cy="10090811"/>
            </a:xfrm>
          </p:grpSpPr>
          <p:pic>
            <p:nvPicPr>
              <p:cNvPr id="19" name="Picture 2" descr="India 2023 Top 5 Trends to Watch in Cybersecurity">
                <a:extLst>
                  <a:ext uri="{FF2B5EF4-FFF2-40B4-BE49-F238E27FC236}">
                    <a16:creationId xmlns:a16="http://schemas.microsoft.com/office/drawing/2014/main" id="{E9C9AB74-464D-519F-F171-5C8CC52A639E}"/>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PlasticWrap/>
                        </a14:imgEffect>
                      </a14:imgLayer>
                    </a14:imgProps>
                  </a:ext>
                  <a:ext uri="{28A0092B-C50C-407E-A947-70E740481C1C}">
                    <a14:useLocalDpi xmlns:a14="http://schemas.microsoft.com/office/drawing/2010/main" val="0"/>
                  </a:ext>
                </a:extLst>
              </a:blip>
              <a:srcRect l="37579"/>
              <a:stretch/>
            </p:blipFill>
            <p:spPr bwMode="auto">
              <a:xfrm rot="18175536">
                <a:off x="7655689" y="-1043799"/>
                <a:ext cx="6468664" cy="41568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dia 2023 Top 5 Trends to Watch in Cybersecurity">
                <a:extLst>
                  <a:ext uri="{FF2B5EF4-FFF2-40B4-BE49-F238E27FC236}">
                    <a16:creationId xmlns:a16="http://schemas.microsoft.com/office/drawing/2014/main" id="{CE5E54AC-1B6F-CD80-D189-4EA93DE05F84}"/>
                  </a:ext>
                </a:extLst>
              </p:cNvPr>
              <p:cNvPicPr>
                <a:picLocks noChangeAspect="1" noChangeArrowheads="1"/>
              </p:cNvPicPr>
              <p:nvPr/>
            </p:nvPicPr>
            <p:blipFill rotWithShape="1">
              <a:blip r:embed="rId24">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osiaicBubbles/>
                        </a14:imgEffect>
                        <a14:imgEffect>
                          <a14:saturation sat="0"/>
                        </a14:imgEffect>
                      </a14:imgLayer>
                    </a14:imgProps>
                  </a:ext>
                  <a:ext uri="{28A0092B-C50C-407E-A947-70E740481C1C}">
                    <a14:useLocalDpi xmlns:a14="http://schemas.microsoft.com/office/drawing/2010/main" val="0"/>
                  </a:ext>
                </a:extLst>
              </a:blip>
              <a:srcRect l="37579"/>
              <a:stretch/>
            </p:blipFill>
            <p:spPr bwMode="auto">
              <a:xfrm>
                <a:off x="5621667" y="1838325"/>
                <a:ext cx="7811334" cy="50196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ndia 2023 Top 5 Trends to Watch in Cybersecurity">
                <a:extLst>
                  <a:ext uri="{FF2B5EF4-FFF2-40B4-BE49-F238E27FC236}">
                    <a16:creationId xmlns:a16="http://schemas.microsoft.com/office/drawing/2014/main" id="{B2DB71BC-3303-EAD5-87B7-0109175B7052}"/>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arker/>
                        </a14:imgEffect>
                      </a14:imgLayer>
                    </a14:imgProps>
                  </a:ext>
                  <a:ext uri="{28A0092B-C50C-407E-A947-70E740481C1C}">
                    <a14:useLocalDpi xmlns:a14="http://schemas.microsoft.com/office/drawing/2010/main" val="0"/>
                  </a:ext>
                </a:extLst>
              </a:blip>
              <a:srcRect l="37579"/>
              <a:stretch/>
            </p:blipFill>
            <p:spPr bwMode="auto">
              <a:xfrm rot="18905426">
                <a:off x="9065568" y="4153738"/>
                <a:ext cx="5815883" cy="37373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ndia 2023 Top 5 Trends to Watch in Cybersecurity">
                <a:extLst>
                  <a:ext uri="{FF2B5EF4-FFF2-40B4-BE49-F238E27FC236}">
                    <a16:creationId xmlns:a16="http://schemas.microsoft.com/office/drawing/2014/main" id="{8635EA54-A746-DDCA-168F-C836644FAA3C}"/>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Texturizer/>
                        </a14:imgEffect>
                      </a14:imgLayer>
                    </a14:imgProps>
                  </a:ext>
                  <a:ext uri="{28A0092B-C50C-407E-A947-70E740481C1C}">
                    <a14:useLocalDpi xmlns:a14="http://schemas.microsoft.com/office/drawing/2010/main" val="0"/>
                  </a:ext>
                </a:extLst>
              </a:blip>
              <a:srcRect l="37579"/>
              <a:stretch/>
            </p:blipFill>
            <p:spPr bwMode="auto">
              <a:xfrm rot="10800000">
                <a:off x="3188058" y="0"/>
                <a:ext cx="5815883" cy="3737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02957D7E-8F12-D9F6-1286-A11B0928012E}"/>
                </a:ext>
              </a:extLst>
            </p:cNvPr>
            <p:cNvGrpSpPr/>
            <p:nvPr/>
          </p:nvGrpSpPr>
          <p:grpSpPr>
            <a:xfrm rot="7130450">
              <a:off x="-426729" y="1789681"/>
              <a:ext cx="5534328" cy="8280924"/>
              <a:chOff x="2257686" y="-5569362"/>
              <a:chExt cx="14692717" cy="21142230"/>
            </a:xfrm>
          </p:grpSpPr>
          <p:pic>
            <p:nvPicPr>
              <p:cNvPr id="27" name="Picture 2" descr="Misinformation on social media is linked to vaccine hesitancy, says study |  Gavi, the Vaccine Alliance">
                <a:extLst>
                  <a:ext uri="{FF2B5EF4-FFF2-40B4-BE49-F238E27FC236}">
                    <a16:creationId xmlns:a16="http://schemas.microsoft.com/office/drawing/2014/main" id="{C67D19BF-DECB-3CC5-21DA-1E4D14CF6E8E}"/>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2923983">
                <a:off x="887555" y="-4199231"/>
                <a:ext cx="8220788" cy="54805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Misinformation on social media is linked to vaccine hesitancy, says study |  Gavi, the Vaccine Alliance">
                <a:extLst>
                  <a:ext uri="{FF2B5EF4-FFF2-40B4-BE49-F238E27FC236}">
                    <a16:creationId xmlns:a16="http://schemas.microsoft.com/office/drawing/2014/main" id="{F34707AF-3669-E1F4-6B2F-C7A5641A30D8}"/>
                  </a:ext>
                </a:extLst>
              </p:cNvPr>
              <p:cNvPicPr>
                <a:picLocks noChangeAspect="1" noChangeArrowheads="1"/>
              </p:cNvPicPr>
              <p:nvPr/>
            </p:nvPicPr>
            <p:blipFill>
              <a:blip r:embed="rId29">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WatercolorSpong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4465882">
                <a:off x="6058747" y="4681211"/>
                <a:ext cx="13069988" cy="87133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Misinformation on social media is linked to vaccine hesitancy, says study |  Gavi, the Vaccine Alliance">
                <a:extLst>
                  <a:ext uri="{FF2B5EF4-FFF2-40B4-BE49-F238E27FC236}">
                    <a16:creationId xmlns:a16="http://schemas.microsoft.com/office/drawing/2014/main" id="{51E6E9E2-8805-BCA6-C3FA-32DE9401F68F}"/>
                  </a:ext>
                </a:extLst>
              </p:cNvPr>
              <p:cNvPicPr>
                <a:picLocks noChangeAspect="1" noChangeArrowheads="1"/>
              </p:cNvPicPr>
              <p:nvPr/>
            </p:nvPicPr>
            <p:blipFill>
              <a:blip r:embed="rId30">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rot="17848220">
                <a:off x="4279358" y="505836"/>
                <a:ext cx="9469877" cy="6313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E468C2DC-28E6-03C0-51F0-006B999553B4}"/>
                </a:ext>
              </a:extLst>
            </p:cNvPr>
            <p:cNvGrpSpPr/>
            <p:nvPr/>
          </p:nvGrpSpPr>
          <p:grpSpPr>
            <a:xfrm rot="10134497">
              <a:off x="4827589" y="2908011"/>
              <a:ext cx="7360750" cy="9892811"/>
              <a:chOff x="-7062653" y="-2478769"/>
              <a:chExt cx="14593280" cy="17467304"/>
            </a:xfrm>
          </p:grpSpPr>
          <p:pic>
            <p:nvPicPr>
              <p:cNvPr id="24" name="Picture 2" descr="Sustainable Waste Management in Indore: A Case Study">
                <a:extLst>
                  <a:ext uri="{FF2B5EF4-FFF2-40B4-BE49-F238E27FC236}">
                    <a16:creationId xmlns:a16="http://schemas.microsoft.com/office/drawing/2014/main" id="{C20DBE7F-C92C-B9D4-106B-87CB5379F10F}"/>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3061095">
                <a:off x="-7080693" y="1364038"/>
                <a:ext cx="17467304" cy="97816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ustainable Waste Management in Indore: A Case Study">
                <a:extLst>
                  <a:ext uri="{FF2B5EF4-FFF2-40B4-BE49-F238E27FC236}">
                    <a16:creationId xmlns:a16="http://schemas.microsoft.com/office/drawing/2014/main" id="{4AFDC4BD-F67F-D712-242B-DFB735737DBA}"/>
                  </a:ext>
                </a:extLst>
              </p:cNvPr>
              <p:cNvPicPr>
                <a:picLocks noChangeAspect="1" noChangeArrowheads="1"/>
              </p:cNvPicPr>
              <p:nvPr/>
            </p:nvPicPr>
            <p:blipFill>
              <a:blip r:embed="rId33">
                <a:duotone>
                  <a:prstClr val="black"/>
                  <a:srgbClr val="D9C3A5">
                    <a:tint val="50000"/>
                    <a:satMod val="180000"/>
                  </a:srgbClr>
                </a:duotone>
                <a:extLst>
                  <a:ext uri="{BEBA8EAE-BF5A-486C-A8C5-ECC9F3942E4B}">
                    <a14:imgProps xmlns:a14="http://schemas.microsoft.com/office/drawing/2010/main">
                      <a14:imgLayer r:embed="rId32">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025725">
                <a:off x="-7062653" y="-2376381"/>
                <a:ext cx="14593280" cy="8172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FD0F167D-6DD4-EC3C-8DB2-F73DE0272D66}"/>
                </a:ext>
              </a:extLst>
            </p:cNvPr>
            <p:cNvGrpSpPr/>
            <p:nvPr/>
          </p:nvGrpSpPr>
          <p:grpSpPr>
            <a:xfrm rot="431018">
              <a:off x="-1258824" y="2574671"/>
              <a:ext cx="3525005" cy="3509825"/>
              <a:chOff x="-1701239" y="-2014077"/>
              <a:chExt cx="8447753" cy="8691528"/>
            </a:xfrm>
          </p:grpSpPr>
          <p:pic>
            <p:nvPicPr>
              <p:cNvPr id="31" name="Picture 2" descr="How to get over a rejection from your network - The Business Journals">
                <a:extLst>
                  <a:ext uri="{FF2B5EF4-FFF2-40B4-BE49-F238E27FC236}">
                    <a16:creationId xmlns:a16="http://schemas.microsoft.com/office/drawing/2014/main" id="{B8748428-5888-D953-6EA6-D2D89A044831}"/>
                  </a:ext>
                </a:extLst>
              </p:cNvPr>
              <p:cNvPicPr>
                <a:picLocks noChangeAspect="1" noChangeArrowheads="1"/>
              </p:cNvPicPr>
              <p:nvPr/>
            </p:nvPicPr>
            <p:blipFill rotWithShape="1">
              <a:blip r:embed="rId34">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704108">
                <a:off x="-1251864" y="2016683"/>
                <a:ext cx="4192831" cy="50915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ow to get over a rejection from your network - The Business Journals">
                <a:extLst>
                  <a:ext uri="{FF2B5EF4-FFF2-40B4-BE49-F238E27FC236}">
                    <a16:creationId xmlns:a16="http://schemas.microsoft.com/office/drawing/2014/main" id="{D8E8CAB5-CAE7-434F-99A9-2AD7DFDB3F52}"/>
                  </a:ext>
                </a:extLst>
              </p:cNvPr>
              <p:cNvPicPr>
                <a:picLocks noChangeAspect="1" noChangeArrowheads="1"/>
              </p:cNvPicPr>
              <p:nvPr/>
            </p:nvPicPr>
            <p:blipFill rotWithShape="1">
              <a:blip r:embed="rId34">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1442105">
                <a:off x="1720270" y="-2014077"/>
                <a:ext cx="5026244" cy="610364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ow to get over a rejection from your network - The Business Journals">
                <a:extLst>
                  <a:ext uri="{FF2B5EF4-FFF2-40B4-BE49-F238E27FC236}">
                    <a16:creationId xmlns:a16="http://schemas.microsoft.com/office/drawing/2014/main" id="{13A9F4DA-C9EE-0043-95C2-9143A918E844}"/>
                  </a:ext>
                </a:extLst>
              </p:cNvPr>
              <p:cNvPicPr>
                <a:picLocks noChangeAspect="1" noChangeArrowheads="1"/>
              </p:cNvPicPr>
              <p:nvPr/>
            </p:nvPicPr>
            <p:blipFill rotWithShape="1">
              <a:blip r:embed="rId36">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Layer>
                    </a14:imgProps>
                  </a:ext>
                  <a:ext uri="{28A0092B-C50C-407E-A947-70E740481C1C}">
                    <a14:useLocalDpi xmlns:a14="http://schemas.microsoft.com/office/drawing/2010/main" val="0"/>
                  </a:ext>
                </a:extLst>
              </a:blip>
              <a:srcRect r="53555"/>
              <a:stretch/>
            </p:blipFill>
            <p:spPr bwMode="auto">
              <a:xfrm rot="820318">
                <a:off x="-752475" y="-405239"/>
                <a:ext cx="5832475" cy="708269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26085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A32896-C2D4-162F-A839-CFB1FB94199F}"/>
              </a:ext>
            </a:extLst>
          </p:cNvPr>
          <p:cNvSpPr/>
          <p:nvPr/>
        </p:nvSpPr>
        <p:spPr>
          <a:xfrm>
            <a:off x="1129579" y="489710"/>
            <a:ext cx="9932841" cy="5878580"/>
          </a:xfrm>
          <a:prstGeom prst="roundRect">
            <a:avLst>
              <a:gd name="adj" fmla="val 9403"/>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1A3A44E-3CE0-D22F-5CCF-E0D4B6DB6B54}"/>
              </a:ext>
            </a:extLst>
          </p:cNvPr>
          <p:cNvSpPr txBox="1"/>
          <p:nvPr/>
        </p:nvSpPr>
        <p:spPr>
          <a:xfrm>
            <a:off x="1535579" y="780852"/>
            <a:ext cx="9321717" cy="5201424"/>
          </a:xfrm>
          <a:prstGeom prst="rect">
            <a:avLst/>
          </a:prstGeom>
          <a:noFill/>
        </p:spPr>
        <p:txBody>
          <a:bodyPr wrap="square" rtlCol="0">
            <a:spAutoFit/>
          </a:bodyPr>
          <a:lstStyle/>
          <a:p>
            <a:r>
              <a:rPr lang="en-US" sz="2000" dirty="0">
                <a:solidFill>
                  <a:schemeClr val="bg1">
                    <a:lumMod val="75000"/>
                  </a:schemeClr>
                </a:solidFill>
                <a:latin typeface="Times New Roman" panose="02020603050405020304" pitchFamily="18" charset="0"/>
                <a:cs typeface="Times New Roman" panose="02020603050405020304" pitchFamily="18" charset="0"/>
              </a:rPr>
              <a:t>I will use an example to highlight this issue, and that example shall be Google. Today, the word Google may as well be a verb in the dictionary, considering the amount of time one uses it on a daily basis. Slowly, it has become our everything – woven in the way we communicate with one another and the world digitally, the way we gather and glean information, the way we prefer our entertainment, and practically how we live. </a:t>
            </a:r>
          </a:p>
          <a:p>
            <a:endParaRPr lang="en-US" sz="1600" dirty="0">
              <a:solidFill>
                <a:schemeClr val="bg1">
                  <a:lumMod val="75000"/>
                </a:schemeClr>
              </a:solidFill>
              <a:latin typeface="Times New Roman" panose="02020603050405020304" pitchFamily="18" charset="0"/>
              <a:cs typeface="Times New Roman" panose="02020603050405020304" pitchFamily="18" charset="0"/>
            </a:endParaRPr>
          </a:p>
          <a:p>
            <a:r>
              <a:rPr lang="en-US" sz="2000" dirty="0">
                <a:solidFill>
                  <a:schemeClr val="bg1">
                    <a:lumMod val="75000"/>
                  </a:schemeClr>
                </a:solidFill>
                <a:latin typeface="Times New Roman" panose="02020603050405020304" pitchFamily="18" charset="0"/>
                <a:cs typeface="Times New Roman" panose="02020603050405020304" pitchFamily="18" charset="0"/>
              </a:rPr>
              <a:t>With that much data in the hands of a single entity, it becomes a matter of identity theft if it is misused. Exactly how much data you may ask? Google’s ad preferences feature will let you know. There are many conspiracies regarding Google’s privacy issues; some say that  users’ information is being sold to corporate organizations while others claim that security on said information is poor, leaving hackers plenty to work with.</a:t>
            </a:r>
          </a:p>
          <a:p>
            <a:endParaRPr lang="en-US" sz="1600" dirty="0">
              <a:solidFill>
                <a:schemeClr val="bg1">
                  <a:lumMod val="75000"/>
                </a:schemeClr>
              </a:solidFill>
              <a:latin typeface="Times New Roman" panose="02020603050405020304" pitchFamily="18" charset="0"/>
              <a:cs typeface="Times New Roman" panose="02020603050405020304" pitchFamily="18" charset="0"/>
            </a:endParaRPr>
          </a:p>
          <a:p>
            <a:r>
              <a:rPr lang="en-US" sz="2000" dirty="0">
                <a:solidFill>
                  <a:schemeClr val="bg1">
                    <a:lumMod val="75000"/>
                  </a:schemeClr>
                </a:solidFill>
                <a:latin typeface="Times New Roman" panose="02020603050405020304" pitchFamily="18" charset="0"/>
                <a:cs typeface="Times New Roman" panose="02020603050405020304" pitchFamily="18" charset="0"/>
              </a:rPr>
              <a:t>Many also ask why privacy is an issue when one has nothing to hide. Information can be manipulated and used against anybody in any situation; pictures, digital trails, conversations – the possibilities are endless. As society progresses it is actively becoming difficult to avoid the use of gadgets and digital appliances. With the advent of AI, the seemingly endless possibilities become definitely endless.</a:t>
            </a:r>
          </a:p>
        </p:txBody>
      </p:sp>
    </p:spTree>
    <p:extLst>
      <p:ext uri="{BB962C8B-B14F-4D97-AF65-F5344CB8AC3E}">
        <p14:creationId xmlns:p14="http://schemas.microsoft.com/office/powerpoint/2010/main" val="324247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Waste Management</a:t>
            </a:r>
          </a:p>
        </p:txBody>
      </p:sp>
      <p:sp>
        <p:nvSpPr>
          <p:cNvPr id="4" name="Text Placeholder 3">
            <a:extLst>
              <a:ext uri="{FF2B5EF4-FFF2-40B4-BE49-F238E27FC236}">
                <a16:creationId xmlns:a16="http://schemas.microsoft.com/office/drawing/2014/main" id="{A840C84B-9D77-9D41-3283-5B77C1546157}"/>
              </a:ext>
            </a:extLst>
          </p:cNvPr>
          <p:cNvSpPr>
            <a:spLocks noGrp="1"/>
          </p:cNvSpPr>
          <p:nvPr>
            <p:ph type="body" idx="1"/>
          </p:nvPr>
        </p:nvSpPr>
        <p:spPr>
          <a:xfrm>
            <a:off x="5252936" y="4589463"/>
            <a:ext cx="6094514" cy="1500187"/>
          </a:xfrm>
        </p:spPr>
        <p:txBody>
          <a:bodyPr/>
          <a:lstStyle/>
          <a:p>
            <a:pPr algn="r"/>
            <a:r>
              <a:rPr lang="en-US" dirty="0">
                <a:solidFill>
                  <a:schemeClr val="bg1">
                    <a:lumMod val="85000"/>
                  </a:schemeClr>
                </a:solidFill>
                <a:latin typeface="Times New Roman" panose="02020603050405020304" pitchFamily="18" charset="0"/>
                <a:cs typeface="Times New Roman" panose="02020603050405020304" pitchFamily="18" charset="0"/>
              </a:rPr>
              <a:t>This unseen reality is perhaps causing more damage than we are made to think.</a:t>
            </a:r>
          </a:p>
        </p:txBody>
      </p:sp>
      <p:grpSp>
        <p:nvGrpSpPr>
          <p:cNvPr id="6" name="Group 5">
            <a:extLst>
              <a:ext uri="{FF2B5EF4-FFF2-40B4-BE49-F238E27FC236}">
                <a16:creationId xmlns:a16="http://schemas.microsoft.com/office/drawing/2014/main" id="{7ED75016-AF36-2957-8C3F-370DDE0F8E55}"/>
              </a:ext>
            </a:extLst>
          </p:cNvPr>
          <p:cNvGrpSpPr/>
          <p:nvPr/>
        </p:nvGrpSpPr>
        <p:grpSpPr>
          <a:xfrm>
            <a:off x="-7062653" y="-2478769"/>
            <a:ext cx="14593280" cy="17467304"/>
            <a:chOff x="-7062653" y="-2478769"/>
            <a:chExt cx="14593280" cy="17467304"/>
          </a:xfrm>
        </p:grpSpPr>
        <p:pic>
          <p:nvPicPr>
            <p:cNvPr id="5" name="Picture 2" descr="Sustainable Waste Management in Indore: A Case Study">
              <a:extLst>
                <a:ext uri="{FF2B5EF4-FFF2-40B4-BE49-F238E27FC236}">
                  <a16:creationId xmlns:a16="http://schemas.microsoft.com/office/drawing/2014/main" id="{DF7CC3EB-BE69-3E0E-5CB1-ECDB5614E37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3061095">
              <a:off x="-7080693" y="1364038"/>
              <a:ext cx="17467304" cy="978169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ustainable Waste Management in Indore: A Case Study">
              <a:extLst>
                <a:ext uri="{FF2B5EF4-FFF2-40B4-BE49-F238E27FC236}">
                  <a16:creationId xmlns:a16="http://schemas.microsoft.com/office/drawing/2014/main" id="{1B566538-EB55-8F5C-3554-60461D281FF6}"/>
                </a:ext>
              </a:extLst>
            </p:cNvPr>
            <p:cNvPicPr>
              <a:picLocks noChangeAspect="1" noChangeArrowheads="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3">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025725">
              <a:off x="-7062653" y="-2376381"/>
              <a:ext cx="14593280" cy="8172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07431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FAFEA-E750-9664-B192-E2059AAFB47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Waste Management</a:t>
            </a:r>
          </a:p>
        </p:txBody>
      </p:sp>
      <p:grpSp>
        <p:nvGrpSpPr>
          <p:cNvPr id="4" name="Group 3">
            <a:extLst>
              <a:ext uri="{FF2B5EF4-FFF2-40B4-BE49-F238E27FC236}">
                <a16:creationId xmlns:a16="http://schemas.microsoft.com/office/drawing/2014/main" id="{831188AC-89E4-9A72-D46C-6396847F5762}"/>
              </a:ext>
            </a:extLst>
          </p:cNvPr>
          <p:cNvGrpSpPr/>
          <p:nvPr/>
        </p:nvGrpSpPr>
        <p:grpSpPr>
          <a:xfrm rot="17646323">
            <a:off x="-1613187" y="226664"/>
            <a:ext cx="10130233" cy="14248053"/>
            <a:chOff x="-7062653" y="-2478769"/>
            <a:chExt cx="14593280" cy="17467304"/>
          </a:xfrm>
        </p:grpSpPr>
        <p:pic>
          <p:nvPicPr>
            <p:cNvPr id="5" name="Picture 2" descr="Sustainable Waste Management in Indore: A Case Study">
              <a:extLst>
                <a:ext uri="{FF2B5EF4-FFF2-40B4-BE49-F238E27FC236}">
                  <a16:creationId xmlns:a16="http://schemas.microsoft.com/office/drawing/2014/main" id="{3718FA9D-C039-75A8-5756-C03D180B61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3061095">
              <a:off x="-7080693" y="1364038"/>
              <a:ext cx="17467304" cy="97816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ustainable Waste Management in Indore: A Case Study">
              <a:extLst>
                <a:ext uri="{FF2B5EF4-FFF2-40B4-BE49-F238E27FC236}">
                  <a16:creationId xmlns:a16="http://schemas.microsoft.com/office/drawing/2014/main" id="{D94C820D-F7F8-EB9E-78CF-3179A4B7E909}"/>
                </a:ext>
              </a:extLst>
            </p:cNvPr>
            <p:cNvPicPr>
              <a:picLocks noChangeAspect="1" noChangeArrowheads="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3">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025725">
              <a:off x="-7062653" y="-2376381"/>
              <a:ext cx="14593280" cy="817223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Rounded Corners 6">
            <a:extLst>
              <a:ext uri="{FF2B5EF4-FFF2-40B4-BE49-F238E27FC236}">
                <a16:creationId xmlns:a16="http://schemas.microsoft.com/office/drawing/2014/main" id="{DF599A96-7438-FB10-2B02-41FF176051DF}"/>
              </a:ext>
            </a:extLst>
          </p:cNvPr>
          <p:cNvSpPr/>
          <p:nvPr/>
        </p:nvSpPr>
        <p:spPr>
          <a:xfrm>
            <a:off x="3598606" y="1563330"/>
            <a:ext cx="7764780" cy="4613633"/>
          </a:xfrm>
          <a:prstGeom prst="roundRect">
            <a:avLst>
              <a:gd name="adj" fmla="val 9403"/>
            </a:avLst>
          </a:prstGeom>
          <a:solidFill>
            <a:srgbClr val="903520"/>
          </a:solidFill>
          <a:ln>
            <a:solidFill>
              <a:srgbClr val="90352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12A8B76-F504-B20C-B648-54423BCA1E83}"/>
              </a:ext>
            </a:extLst>
          </p:cNvPr>
          <p:cNvSpPr txBox="1"/>
          <p:nvPr/>
        </p:nvSpPr>
        <p:spPr>
          <a:xfrm>
            <a:off x="3768601" y="1690688"/>
            <a:ext cx="7424790" cy="433965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Waste management, or rather lack there of, is a root cause of major environmental damage.</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 improper handling of waste that is generated by humanity is leading to the deterioration of many ocean ecosystems, as well as causing harm to millions of animal life.</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Once again it is the ease in which how easy it is to ignore the causes and effects of these devastating changes that is truly terrifying.</a:t>
            </a:r>
            <a:endParaRPr lang="en-US" sz="2800" dirty="0"/>
          </a:p>
        </p:txBody>
      </p:sp>
    </p:spTree>
    <p:extLst>
      <p:ext uri="{BB962C8B-B14F-4D97-AF65-F5344CB8AC3E}">
        <p14:creationId xmlns:p14="http://schemas.microsoft.com/office/powerpoint/2010/main" val="2532745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653D3F-DAE8-230C-A627-C7BE5F0A34E0}"/>
              </a:ext>
            </a:extLst>
          </p:cNvPr>
          <p:cNvSpPr/>
          <p:nvPr/>
        </p:nvSpPr>
        <p:spPr>
          <a:xfrm>
            <a:off x="914819" y="549339"/>
            <a:ext cx="10362359" cy="5759322"/>
          </a:xfrm>
          <a:prstGeom prst="roundRect">
            <a:avLst>
              <a:gd name="adj" fmla="val 9403"/>
            </a:avLst>
          </a:prstGeom>
          <a:solidFill>
            <a:srgbClr val="903520"/>
          </a:solidFill>
          <a:ln>
            <a:solidFill>
              <a:srgbClr val="90352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8D8E521-0D0B-D890-9597-E97EF8E1B095}"/>
              </a:ext>
            </a:extLst>
          </p:cNvPr>
          <p:cNvSpPr txBox="1"/>
          <p:nvPr/>
        </p:nvSpPr>
        <p:spPr>
          <a:xfrm>
            <a:off x="1361646" y="676350"/>
            <a:ext cx="9468703" cy="5632311"/>
          </a:xfrm>
          <a:prstGeom prst="rect">
            <a:avLst/>
          </a:prstGeom>
          <a:noFill/>
        </p:spPr>
        <p:txBody>
          <a:bodyPr wrap="square" rtlCol="0">
            <a:spAutoFit/>
          </a:bodyPr>
          <a:lstStyle/>
          <a:p>
            <a:r>
              <a:rPr lang="en-US" sz="2400" dirty="0">
                <a:solidFill>
                  <a:schemeClr val="bg1">
                    <a:lumMod val="75000"/>
                  </a:schemeClr>
                </a:solidFill>
                <a:latin typeface="Times New Roman" panose="02020603050405020304" pitchFamily="18" charset="0"/>
                <a:cs typeface="Times New Roman" panose="02020603050405020304" pitchFamily="18" charset="0"/>
              </a:rPr>
              <a:t>The amount of waste humanity generates is on the scale of billions, if calculated in kgs per day. A single human is said to produce around two kilograms of waste per day. That may not seem like very much, but that two kgs may contain wastes of varying toxicity, such as e-waste or medical waste on one end, to paper and plastic waste on the other. The manner in which these wastes affect the environment if not disposed of correctly will be the same, differing only in matters of how directly and how speedily. </a:t>
            </a:r>
          </a:p>
          <a:p>
            <a:endParaRPr lang="en-US" dirty="0">
              <a:solidFill>
                <a:schemeClr val="bg1">
                  <a:lumMod val="75000"/>
                </a:schemeClr>
              </a:solidFill>
              <a:latin typeface="Times New Roman" panose="02020603050405020304" pitchFamily="18" charset="0"/>
              <a:cs typeface="Times New Roman" panose="02020603050405020304" pitchFamily="18" charset="0"/>
            </a:endParaRPr>
          </a:p>
          <a:p>
            <a:r>
              <a:rPr lang="en-US" sz="2400" dirty="0">
                <a:solidFill>
                  <a:schemeClr val="bg1">
                    <a:lumMod val="75000"/>
                  </a:schemeClr>
                </a:solidFill>
                <a:latin typeface="Times New Roman" panose="02020603050405020304" pitchFamily="18" charset="0"/>
                <a:cs typeface="Times New Roman" panose="02020603050405020304" pitchFamily="18" charset="0"/>
              </a:rPr>
              <a:t>Waste management begins in every home. But where does it end up? Images of landfills, “islands of garbage” in the sea, and more locally, plastic bags strewn across the street are not unfamiliar. Short term, they probably cause an influx of disgust. Long term effects prophesize the end of many smaller universes within ours. As this issue is under the </a:t>
            </a:r>
            <a:r>
              <a:rPr lang="en-US" sz="2400" dirty="0" err="1">
                <a:solidFill>
                  <a:schemeClr val="bg1">
                    <a:lumMod val="75000"/>
                  </a:schemeClr>
                </a:solidFill>
                <a:latin typeface="Times New Roman" panose="02020603050405020304" pitchFamily="18" charset="0"/>
                <a:cs typeface="Times New Roman" panose="02020603050405020304" pitchFamily="18" charset="0"/>
              </a:rPr>
              <a:t>umberella</a:t>
            </a:r>
            <a:r>
              <a:rPr lang="en-US" sz="2400" dirty="0">
                <a:solidFill>
                  <a:schemeClr val="bg1">
                    <a:lumMod val="75000"/>
                  </a:schemeClr>
                </a:solidFill>
                <a:latin typeface="Times New Roman" panose="02020603050405020304" pitchFamily="18" charset="0"/>
                <a:cs typeface="Times New Roman" panose="02020603050405020304" pitchFamily="18" charset="0"/>
              </a:rPr>
              <a:t> term of climate change which was previously discussed, many of those terms operate here as well, such us the butterfly effect. </a:t>
            </a:r>
          </a:p>
        </p:txBody>
      </p:sp>
    </p:spTree>
    <p:extLst>
      <p:ext uri="{BB962C8B-B14F-4D97-AF65-F5344CB8AC3E}">
        <p14:creationId xmlns:p14="http://schemas.microsoft.com/office/powerpoint/2010/main" val="12467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Misinformation</a:t>
            </a:r>
          </a:p>
        </p:txBody>
      </p:sp>
      <p:sp>
        <p:nvSpPr>
          <p:cNvPr id="4" name="Text Placeholder 3">
            <a:extLst>
              <a:ext uri="{FF2B5EF4-FFF2-40B4-BE49-F238E27FC236}">
                <a16:creationId xmlns:a16="http://schemas.microsoft.com/office/drawing/2014/main" id="{5364B7F6-EF86-5405-9BB3-DDAE10ACA06B}"/>
              </a:ext>
            </a:extLst>
          </p:cNvPr>
          <p:cNvSpPr>
            <a:spLocks noGrp="1"/>
          </p:cNvSpPr>
          <p:nvPr>
            <p:ph type="body" idx="1"/>
          </p:nvPr>
        </p:nvSpPr>
        <p:spPr>
          <a:xfrm>
            <a:off x="831850" y="4589463"/>
            <a:ext cx="4946380" cy="1500187"/>
          </a:xfrm>
        </p:spPr>
        <p: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In the age of social media, the lines between true and false are constantly blurred.</a:t>
            </a:r>
          </a:p>
        </p:txBody>
      </p:sp>
      <p:grpSp>
        <p:nvGrpSpPr>
          <p:cNvPr id="7" name="Group 6">
            <a:extLst>
              <a:ext uri="{FF2B5EF4-FFF2-40B4-BE49-F238E27FC236}">
                <a16:creationId xmlns:a16="http://schemas.microsoft.com/office/drawing/2014/main" id="{EED59FAA-3482-8EB0-C7A7-FE7EC4B11502}"/>
              </a:ext>
            </a:extLst>
          </p:cNvPr>
          <p:cNvGrpSpPr/>
          <p:nvPr/>
        </p:nvGrpSpPr>
        <p:grpSpPr>
          <a:xfrm>
            <a:off x="2257686" y="-5569362"/>
            <a:ext cx="14692717" cy="21142230"/>
            <a:chOff x="2257686" y="-5569362"/>
            <a:chExt cx="14692717" cy="21142230"/>
          </a:xfrm>
        </p:grpSpPr>
        <p:pic>
          <p:nvPicPr>
            <p:cNvPr id="6" name="Picture 2" descr="Misinformation on social media is linked to vaccine hesitancy, says study |  Gavi, the Vaccine Alliance">
              <a:extLst>
                <a:ext uri="{FF2B5EF4-FFF2-40B4-BE49-F238E27FC236}">
                  <a16:creationId xmlns:a16="http://schemas.microsoft.com/office/drawing/2014/main" id="{7A0BD951-85DA-4C20-FABE-EB1D8BDCF4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2923983">
              <a:off x="887555" y="-4199231"/>
              <a:ext cx="8220788" cy="548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isinformation on social media is linked to vaccine hesitancy, says study |  Gavi, the Vaccine Alliance">
              <a:extLst>
                <a:ext uri="{FF2B5EF4-FFF2-40B4-BE49-F238E27FC236}">
                  <a16:creationId xmlns:a16="http://schemas.microsoft.com/office/drawing/2014/main" id="{4DCD18B7-EC40-EE18-0024-F3287454863B}"/>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WatercolorSpong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4465882">
              <a:off x="6058747" y="4681211"/>
              <a:ext cx="13069988" cy="87133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Misinformation on social media is linked to vaccine hesitancy, says study |  Gavi, the Vaccine Alliance">
              <a:extLst>
                <a:ext uri="{FF2B5EF4-FFF2-40B4-BE49-F238E27FC236}">
                  <a16:creationId xmlns:a16="http://schemas.microsoft.com/office/drawing/2014/main" id="{60FF026A-8121-F4BF-3EB4-FC808CA018C8}"/>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rot="17848220">
              <a:off x="4279358" y="505836"/>
              <a:ext cx="9469877" cy="63132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93960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48A-A8E2-713E-E16F-12F5F4E6AD2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Misinformation</a:t>
            </a:r>
          </a:p>
        </p:txBody>
      </p:sp>
      <p:grpSp>
        <p:nvGrpSpPr>
          <p:cNvPr id="4" name="Group 3">
            <a:extLst>
              <a:ext uri="{FF2B5EF4-FFF2-40B4-BE49-F238E27FC236}">
                <a16:creationId xmlns:a16="http://schemas.microsoft.com/office/drawing/2014/main" id="{4E1FB015-F980-E56E-CC00-B0E177E02108}"/>
              </a:ext>
            </a:extLst>
          </p:cNvPr>
          <p:cNvGrpSpPr/>
          <p:nvPr/>
        </p:nvGrpSpPr>
        <p:grpSpPr>
          <a:xfrm rot="4878285">
            <a:off x="3352549" y="-1580243"/>
            <a:ext cx="10206551" cy="14711844"/>
            <a:chOff x="2257686" y="-5569362"/>
            <a:chExt cx="14692717" cy="21142230"/>
          </a:xfrm>
        </p:grpSpPr>
        <p:pic>
          <p:nvPicPr>
            <p:cNvPr id="5" name="Picture 2" descr="Misinformation on social media is linked to vaccine hesitancy, says study |  Gavi, the Vaccine Alliance">
              <a:extLst>
                <a:ext uri="{FF2B5EF4-FFF2-40B4-BE49-F238E27FC236}">
                  <a16:creationId xmlns:a16="http://schemas.microsoft.com/office/drawing/2014/main" id="{9CBF374A-E878-58DD-2DC3-AE03E34870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2923983">
              <a:off x="887555" y="-4199231"/>
              <a:ext cx="8220788" cy="5480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sinformation on social media is linked to vaccine hesitancy, says study |  Gavi, the Vaccine Alliance">
              <a:extLst>
                <a:ext uri="{FF2B5EF4-FFF2-40B4-BE49-F238E27FC236}">
                  <a16:creationId xmlns:a16="http://schemas.microsoft.com/office/drawing/2014/main" id="{1E8890F1-EB0D-4313-6A21-46974F29998E}"/>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WatercolorSpong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4465882">
              <a:off x="6058747" y="4681211"/>
              <a:ext cx="13069988" cy="8713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sinformation on social media is linked to vaccine hesitancy, says study |  Gavi, the Vaccine Alliance">
              <a:extLst>
                <a:ext uri="{FF2B5EF4-FFF2-40B4-BE49-F238E27FC236}">
                  <a16:creationId xmlns:a16="http://schemas.microsoft.com/office/drawing/2014/main" id="{62A9276D-8A82-EB87-B19D-991130C8ABC6}"/>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rot="17848220">
              <a:off x="4279358" y="505836"/>
              <a:ext cx="9469877" cy="6313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Rounded Corners 7">
            <a:extLst>
              <a:ext uri="{FF2B5EF4-FFF2-40B4-BE49-F238E27FC236}">
                <a16:creationId xmlns:a16="http://schemas.microsoft.com/office/drawing/2014/main" id="{73C583B9-ECA5-8C33-94CA-D39E64F7F332}"/>
              </a:ext>
            </a:extLst>
          </p:cNvPr>
          <p:cNvSpPr/>
          <p:nvPr/>
        </p:nvSpPr>
        <p:spPr>
          <a:xfrm>
            <a:off x="838200" y="1592826"/>
            <a:ext cx="7617624" cy="4729316"/>
          </a:xfrm>
          <a:prstGeom prst="roundRect">
            <a:avLst>
              <a:gd name="adj" fmla="val 9403"/>
            </a:avLst>
          </a:prstGeom>
          <a:solidFill>
            <a:srgbClr val="F57251"/>
          </a:solidFill>
          <a:ln>
            <a:solidFill>
              <a:srgbClr val="F572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44DDE7-F900-11F7-5112-5CDC2666970C}"/>
              </a:ext>
            </a:extLst>
          </p:cNvPr>
          <p:cNvSpPr txBox="1"/>
          <p:nvPr/>
        </p:nvSpPr>
        <p:spPr>
          <a:xfrm>
            <a:off x="1054672" y="1825625"/>
            <a:ext cx="7184679" cy="5201424"/>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Globalization, aided thoroughly by the rise of the internet, naturally comes with its pros and cons.</a:t>
            </a:r>
          </a:p>
          <a:p>
            <a:pPr marL="457200" indent="-457200">
              <a:buFont typeface="Arial" panose="020B0604020202020204" pitchFamily="34" charset="0"/>
              <a:buChar char="•"/>
            </a:pPr>
            <a:endParaRPr lang="en-US" sz="1200" dirty="0">
              <a:solidFill>
                <a:schemeClr val="bg1">
                  <a:lumMod val="8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When knowledge is literally always just a click away, the information available across the net is hard to verify.</a:t>
            </a:r>
          </a:p>
          <a:p>
            <a:pPr marL="457200" indent="-457200">
              <a:buFont typeface="Arial" panose="020B0604020202020204" pitchFamily="34" charset="0"/>
              <a:buChar char="•"/>
            </a:pPr>
            <a:endParaRPr lang="en-US" sz="1200" dirty="0">
              <a:solidFill>
                <a:schemeClr val="bg1">
                  <a:lumMod val="8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Misinformation can be dangerous in many ways, armed with the misunderstandings it can cause. </a:t>
            </a:r>
          </a:p>
          <a:p>
            <a:pPr marL="457200" indent="-457200">
              <a:buFont typeface="Arial" panose="020B0604020202020204" pitchFamily="34" charset="0"/>
              <a:buChar char="•"/>
            </a:pPr>
            <a:endParaRPr lang="en-US" sz="2800" dirty="0">
              <a:solidFill>
                <a:schemeClr val="bg1">
                  <a:lumMod val="8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40249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97BB8C-8E87-0BF3-BD1C-CC8F48774F9B}"/>
              </a:ext>
            </a:extLst>
          </p:cNvPr>
          <p:cNvSpPr/>
          <p:nvPr/>
        </p:nvSpPr>
        <p:spPr>
          <a:xfrm>
            <a:off x="999824" y="498935"/>
            <a:ext cx="10192352" cy="5860129"/>
          </a:xfrm>
          <a:prstGeom prst="roundRect">
            <a:avLst>
              <a:gd name="adj" fmla="val 9403"/>
            </a:avLst>
          </a:prstGeom>
          <a:solidFill>
            <a:srgbClr val="F57251"/>
          </a:solidFill>
          <a:ln>
            <a:solidFill>
              <a:srgbClr val="F572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60E4FE-E4CE-B8FF-B57C-A7D400D1BA28}"/>
              </a:ext>
            </a:extLst>
          </p:cNvPr>
          <p:cNvSpPr txBox="1"/>
          <p:nvPr/>
        </p:nvSpPr>
        <p:spPr>
          <a:xfrm>
            <a:off x="1413821" y="1130257"/>
            <a:ext cx="9364358" cy="4401205"/>
          </a:xfrm>
          <a:prstGeom prst="rect">
            <a:avLst/>
          </a:prstGeom>
          <a:noFill/>
        </p:spPr>
        <p:txBody>
          <a:bodyPr wrap="square" rtlCol="0">
            <a:spAutoFit/>
          </a:bodyPr>
          <a:lstStyle/>
          <a:p>
            <a:r>
              <a:rPr lang="en-US" sz="2800" dirty="0">
                <a:solidFill>
                  <a:schemeClr val="bg1">
                    <a:lumMod val="75000"/>
                  </a:schemeClr>
                </a:solidFill>
                <a:latin typeface="Times New Roman" panose="02020603050405020304" pitchFamily="18" charset="0"/>
                <a:cs typeface="Times New Roman" panose="02020603050405020304" pitchFamily="18" charset="0"/>
              </a:rPr>
              <a:t>Misinformation has always been a problem; the media has a history of manipulating facts and disregarding truth, but now this issue has developed from a more local setting to a global one. In an age where money can be transferred online and petitions signed with just a click, it isn’t very difficult to end up providing resources and supporting a cause that is misrepresented. When democracies govern some of the most powerful nations in the world, the opinion of the masses is very much important, and it is in this world view that misinformation becomes threatening.</a:t>
            </a:r>
          </a:p>
        </p:txBody>
      </p:sp>
    </p:spTree>
    <p:extLst>
      <p:ext uri="{BB962C8B-B14F-4D97-AF65-F5344CB8AC3E}">
        <p14:creationId xmlns:p14="http://schemas.microsoft.com/office/powerpoint/2010/main" val="66220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Rejection</a:t>
            </a:r>
          </a:p>
        </p:txBody>
      </p:sp>
      <p:sp>
        <p:nvSpPr>
          <p:cNvPr id="4" name="Text Placeholder 3">
            <a:extLst>
              <a:ext uri="{FF2B5EF4-FFF2-40B4-BE49-F238E27FC236}">
                <a16:creationId xmlns:a16="http://schemas.microsoft.com/office/drawing/2014/main" id="{210CD7E1-E3BA-605F-769E-A4C19E8052AE}"/>
              </a:ext>
            </a:extLst>
          </p:cNvPr>
          <p:cNvSpPr>
            <a:spLocks noGrp="1"/>
          </p:cNvSpPr>
          <p:nvPr>
            <p:ph type="body" idx="1"/>
          </p:nvPr>
        </p:nvSpPr>
        <p:spPr>
          <a:xfrm>
            <a:off x="6083300" y="4678363"/>
            <a:ext cx="5264150" cy="1500187"/>
          </a:xfrm>
        </p:spPr>
        <p:txBody>
          <a:bodyPr/>
          <a:lstStyle/>
          <a:p>
            <a:pPr algn="r"/>
            <a:r>
              <a:rPr lang="en-US" dirty="0">
                <a:solidFill>
                  <a:schemeClr val="bg1">
                    <a:lumMod val="85000"/>
                  </a:schemeClr>
                </a:solidFill>
                <a:latin typeface="Times New Roman" panose="02020603050405020304" pitchFamily="18" charset="0"/>
                <a:cs typeface="Times New Roman" panose="02020603050405020304" pitchFamily="18" charset="0"/>
              </a:rPr>
              <a:t>In terms of competitive exams, sometimes every mark decides the kind of life you will lead.</a:t>
            </a:r>
          </a:p>
        </p:txBody>
      </p:sp>
      <p:grpSp>
        <p:nvGrpSpPr>
          <p:cNvPr id="7" name="Group 6">
            <a:extLst>
              <a:ext uri="{FF2B5EF4-FFF2-40B4-BE49-F238E27FC236}">
                <a16:creationId xmlns:a16="http://schemas.microsoft.com/office/drawing/2014/main" id="{976FB903-0780-C19F-3278-AF88F1C362B5}"/>
              </a:ext>
            </a:extLst>
          </p:cNvPr>
          <p:cNvGrpSpPr/>
          <p:nvPr/>
        </p:nvGrpSpPr>
        <p:grpSpPr>
          <a:xfrm>
            <a:off x="-1701239" y="-2014078"/>
            <a:ext cx="9791139" cy="9062577"/>
            <a:chOff x="-1701239" y="-2014077"/>
            <a:chExt cx="8447753" cy="8691528"/>
          </a:xfrm>
        </p:grpSpPr>
        <p:pic>
          <p:nvPicPr>
            <p:cNvPr id="5" name="Picture 2" descr="How to get over a rejection from your network - The Business Journals">
              <a:extLst>
                <a:ext uri="{FF2B5EF4-FFF2-40B4-BE49-F238E27FC236}">
                  <a16:creationId xmlns:a16="http://schemas.microsoft.com/office/drawing/2014/main" id="{1545DBC3-4453-8F29-A888-4CC6CB4955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704108">
              <a:off x="-1251864" y="2016683"/>
              <a:ext cx="4192831" cy="50915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to get over a rejection from your network - The Business Journals">
              <a:extLst>
                <a:ext uri="{FF2B5EF4-FFF2-40B4-BE49-F238E27FC236}">
                  <a16:creationId xmlns:a16="http://schemas.microsoft.com/office/drawing/2014/main" id="{82E0B6BB-034A-8AFE-D5A4-1B47AE74788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1442105">
              <a:off x="1720270" y="-2014077"/>
              <a:ext cx="5026244" cy="61036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ow to get over a rejection from your network - The Business Journals">
              <a:extLst>
                <a:ext uri="{FF2B5EF4-FFF2-40B4-BE49-F238E27FC236}">
                  <a16:creationId xmlns:a16="http://schemas.microsoft.com/office/drawing/2014/main" id="{0D34CC32-A9AB-AAFA-8084-FE02D3B941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Layer>
                  </a14:imgProps>
                </a:ext>
                <a:ext uri="{28A0092B-C50C-407E-A947-70E740481C1C}">
                  <a14:useLocalDpi xmlns:a14="http://schemas.microsoft.com/office/drawing/2010/main" val="0"/>
                </a:ext>
              </a:extLst>
            </a:blip>
            <a:srcRect r="53555"/>
            <a:stretch/>
          </p:blipFill>
          <p:spPr bwMode="auto">
            <a:xfrm rot="820318">
              <a:off x="-752475" y="-405239"/>
              <a:ext cx="5832475" cy="70826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49845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9244-4B8C-4D80-75BF-E29A285870E3}"/>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Rejection</a:t>
            </a:r>
          </a:p>
        </p:txBody>
      </p:sp>
      <p:grpSp>
        <p:nvGrpSpPr>
          <p:cNvPr id="8" name="Group 7">
            <a:extLst>
              <a:ext uri="{FF2B5EF4-FFF2-40B4-BE49-F238E27FC236}">
                <a16:creationId xmlns:a16="http://schemas.microsoft.com/office/drawing/2014/main" id="{8A22B68D-7911-8B7E-1527-AFB81E45FB86}"/>
              </a:ext>
            </a:extLst>
          </p:cNvPr>
          <p:cNvGrpSpPr/>
          <p:nvPr/>
        </p:nvGrpSpPr>
        <p:grpSpPr>
          <a:xfrm rot="431018">
            <a:off x="-1089900" y="700003"/>
            <a:ext cx="6803321" cy="6545861"/>
            <a:chOff x="-1701239" y="-2014077"/>
            <a:chExt cx="8447753" cy="8691528"/>
          </a:xfrm>
        </p:grpSpPr>
        <p:pic>
          <p:nvPicPr>
            <p:cNvPr id="9" name="Picture 2" descr="How to get over a rejection from your network - The Business Journals">
              <a:extLst>
                <a:ext uri="{FF2B5EF4-FFF2-40B4-BE49-F238E27FC236}">
                  <a16:creationId xmlns:a16="http://schemas.microsoft.com/office/drawing/2014/main" id="{1C4C2B4A-3A5E-6533-B706-8577E9F09F3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704108">
              <a:off x="-1251864" y="2016683"/>
              <a:ext cx="4192831" cy="5091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get over a rejection from your network - The Business Journals">
              <a:extLst>
                <a:ext uri="{FF2B5EF4-FFF2-40B4-BE49-F238E27FC236}">
                  <a16:creationId xmlns:a16="http://schemas.microsoft.com/office/drawing/2014/main" id="{7273561A-3F5E-E912-D229-46C710B82FF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1442105">
              <a:off x="1720270" y="-2014077"/>
              <a:ext cx="5026244" cy="61036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w to get over a rejection from your network - The Business Journals">
              <a:extLst>
                <a:ext uri="{FF2B5EF4-FFF2-40B4-BE49-F238E27FC236}">
                  <a16:creationId xmlns:a16="http://schemas.microsoft.com/office/drawing/2014/main" id="{32CEE04C-3725-C11A-EDDF-FE7A64F74882}"/>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Layer>
                  </a14:imgProps>
                </a:ext>
                <a:ext uri="{28A0092B-C50C-407E-A947-70E740481C1C}">
                  <a14:useLocalDpi xmlns:a14="http://schemas.microsoft.com/office/drawing/2010/main" val="0"/>
                </a:ext>
              </a:extLst>
            </a:blip>
            <a:srcRect r="53555"/>
            <a:stretch/>
          </p:blipFill>
          <p:spPr bwMode="auto">
            <a:xfrm rot="820318">
              <a:off x="-752475" y="-405239"/>
              <a:ext cx="5832475" cy="708269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Rounded Corners 11">
            <a:extLst>
              <a:ext uri="{FF2B5EF4-FFF2-40B4-BE49-F238E27FC236}">
                <a16:creationId xmlns:a16="http://schemas.microsoft.com/office/drawing/2014/main" id="{4F562254-D7EC-69C9-4695-2774BE9C65C0}"/>
              </a:ext>
            </a:extLst>
          </p:cNvPr>
          <p:cNvSpPr/>
          <p:nvPr/>
        </p:nvSpPr>
        <p:spPr>
          <a:xfrm>
            <a:off x="3978570" y="1690688"/>
            <a:ext cx="7375230" cy="4564495"/>
          </a:xfrm>
          <a:prstGeom prst="roundRect">
            <a:avLst>
              <a:gd name="adj" fmla="val 9403"/>
            </a:avLst>
          </a:prstGeom>
          <a:solidFill>
            <a:srgbClr val="764F3F"/>
          </a:solidFill>
          <a:ln>
            <a:solidFill>
              <a:srgbClr val="764F3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252B7F-1D64-258A-E27F-591C1E888CF4}"/>
              </a:ext>
            </a:extLst>
          </p:cNvPr>
          <p:cNvSpPr txBox="1"/>
          <p:nvPr/>
        </p:nvSpPr>
        <p:spPr>
          <a:xfrm>
            <a:off x="4160519" y="1837313"/>
            <a:ext cx="7011332" cy="433965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 competitive exam cycles, especially in India, are unforgivingly ruthless, due to the size of the population.</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Hard work doesn’t guarantee success, and for those who do not have the choice of a different path, it can make or break their life.</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 fear of rejection in this case becomes very real.</a:t>
            </a:r>
            <a:endParaRPr lang="en-US" sz="2800" dirty="0"/>
          </a:p>
        </p:txBody>
      </p:sp>
    </p:spTree>
    <p:extLst>
      <p:ext uri="{BB962C8B-B14F-4D97-AF65-F5344CB8AC3E}">
        <p14:creationId xmlns:p14="http://schemas.microsoft.com/office/powerpoint/2010/main" val="98428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Plagiarism</a:t>
            </a:r>
          </a:p>
        </p:txBody>
      </p:sp>
      <p:sp>
        <p:nvSpPr>
          <p:cNvPr id="4" name="Text Placeholder 3">
            <a:extLst>
              <a:ext uri="{FF2B5EF4-FFF2-40B4-BE49-F238E27FC236}">
                <a16:creationId xmlns:a16="http://schemas.microsoft.com/office/drawing/2014/main" id="{5AB9540F-2D26-F352-B05D-67D84F9732D5}"/>
              </a:ext>
            </a:extLst>
          </p:cNvPr>
          <p:cNvSpPr>
            <a:spLocks noGrp="1"/>
          </p:cNvSpPr>
          <p:nvPr>
            <p:ph type="body" idx="1"/>
          </p:nvPr>
        </p:nvSpPr>
        <p:spPr>
          <a:xfrm>
            <a:off x="831850" y="4589463"/>
            <a:ext cx="5264150" cy="1500187"/>
          </a:xfrm>
        </p:spPr>
        <p: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As technology develops and AI integrates into our day to day, originality is hard to discern.</a:t>
            </a:r>
          </a:p>
        </p:txBody>
      </p:sp>
      <p:grpSp>
        <p:nvGrpSpPr>
          <p:cNvPr id="13" name="Group 12">
            <a:extLst>
              <a:ext uri="{FF2B5EF4-FFF2-40B4-BE49-F238E27FC236}">
                <a16:creationId xmlns:a16="http://schemas.microsoft.com/office/drawing/2014/main" id="{BAD30D93-A5C0-34C1-D101-AF2F2CB4B3AF}"/>
              </a:ext>
            </a:extLst>
          </p:cNvPr>
          <p:cNvGrpSpPr/>
          <p:nvPr/>
        </p:nvGrpSpPr>
        <p:grpSpPr>
          <a:xfrm>
            <a:off x="4864100" y="-685800"/>
            <a:ext cx="7733095" cy="8947991"/>
            <a:chOff x="5212372" y="-406899"/>
            <a:chExt cx="7334023" cy="8300790"/>
          </a:xfrm>
        </p:grpSpPr>
        <p:pic>
          <p:nvPicPr>
            <p:cNvPr id="12" name="Picture 2" descr="7 Common Types of Plagiarism, With Examples | Grammarly Blog">
              <a:extLst>
                <a:ext uri="{FF2B5EF4-FFF2-40B4-BE49-F238E27FC236}">
                  <a16:creationId xmlns:a16="http://schemas.microsoft.com/office/drawing/2014/main" id="{F4AA1C9E-E2A6-16BE-068C-DFD26616D786}"/>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1663421">
              <a:off x="7958196" y="1685261"/>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7 Common Types of Plagiarism, With Examples | Grammarly Blog">
              <a:extLst>
                <a:ext uri="{FF2B5EF4-FFF2-40B4-BE49-F238E27FC236}">
                  <a16:creationId xmlns:a16="http://schemas.microsoft.com/office/drawing/2014/main" id="{CCAF8C7F-730F-495A-642E-092062BE0C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0997844">
              <a:off x="9365827" y="4412036"/>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7 Common Types of Plagiarism, With Examples | Grammarly Blog">
              <a:extLst>
                <a:ext uri="{FF2B5EF4-FFF2-40B4-BE49-F238E27FC236}">
                  <a16:creationId xmlns:a16="http://schemas.microsoft.com/office/drawing/2014/main" id="{CBF692A4-7126-E819-6BC9-1D81C615EA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21202614">
              <a:off x="5212372" y="-406899"/>
              <a:ext cx="7138352" cy="38060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F87B8BA-8564-1393-9BCA-D0434DF31065}"/>
                </a:ext>
              </a:extLst>
            </p:cNvPr>
            <p:cNvGrpSpPr/>
            <p:nvPr/>
          </p:nvGrpSpPr>
          <p:grpSpPr>
            <a:xfrm rot="15452586">
              <a:off x="6087088" y="2154650"/>
              <a:ext cx="5334001" cy="6144481"/>
              <a:chOff x="7094989" y="698133"/>
              <a:chExt cx="5377590" cy="6949594"/>
            </a:xfrm>
          </p:grpSpPr>
          <p:pic>
            <p:nvPicPr>
              <p:cNvPr id="9" name="Picture 2" descr="7 Common Types of Plagiarism, With Examples | Grammarly Blog">
                <a:extLst>
                  <a:ext uri="{FF2B5EF4-FFF2-40B4-BE49-F238E27FC236}">
                    <a16:creationId xmlns:a16="http://schemas.microsoft.com/office/drawing/2014/main" id="{D7E63C76-95E9-1479-C2DB-D660EE21DFEB}"/>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 Common Types of Plagiarism, With Examples | Grammarly Blog">
                <a:extLst>
                  <a:ext uri="{FF2B5EF4-FFF2-40B4-BE49-F238E27FC236}">
                    <a16:creationId xmlns:a16="http://schemas.microsoft.com/office/drawing/2014/main" id="{4BC7EA51-2A8C-377F-70B9-0BE97953996D}"/>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88D65F38-DB5D-5358-C890-F1457EA8312D}"/>
                </a:ext>
              </a:extLst>
            </p:cNvPr>
            <p:cNvGrpSpPr/>
            <p:nvPr/>
          </p:nvGrpSpPr>
          <p:grpSpPr>
            <a:xfrm>
              <a:off x="7212394" y="927101"/>
              <a:ext cx="5334001" cy="6144481"/>
              <a:chOff x="7094989" y="698133"/>
              <a:chExt cx="5377590" cy="6949594"/>
            </a:xfrm>
          </p:grpSpPr>
          <p:pic>
            <p:nvPicPr>
              <p:cNvPr id="5" name="Picture 2" descr="7 Common Types of Plagiarism, With Examples | Grammarly Blog">
                <a:extLst>
                  <a:ext uri="{FF2B5EF4-FFF2-40B4-BE49-F238E27FC236}">
                    <a16:creationId xmlns:a16="http://schemas.microsoft.com/office/drawing/2014/main" id="{FD08B7B9-9DB2-8556-B90C-CBDF86364739}"/>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7 Common Types of Plagiarism, With Examples | Grammarly Blog">
                <a:extLst>
                  <a:ext uri="{FF2B5EF4-FFF2-40B4-BE49-F238E27FC236}">
                    <a16:creationId xmlns:a16="http://schemas.microsoft.com/office/drawing/2014/main" id="{45A2C933-E2F2-369C-3CE2-C5E11AB596C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442679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Auto Immune Diseases </a:t>
            </a:r>
          </a:p>
        </p:txBody>
      </p:sp>
      <p:sp>
        <p:nvSpPr>
          <p:cNvPr id="4" name="Text Placeholder 3">
            <a:extLst>
              <a:ext uri="{FF2B5EF4-FFF2-40B4-BE49-F238E27FC236}">
                <a16:creationId xmlns:a16="http://schemas.microsoft.com/office/drawing/2014/main" id="{CA279DEF-B401-F411-BE9F-329A1B79E2E2}"/>
              </a:ext>
            </a:extLst>
          </p:cNvPr>
          <p:cNvSpPr>
            <a:spLocks noGrp="1"/>
          </p:cNvSpPr>
          <p:nvPr>
            <p:ph type="body" idx="1"/>
          </p:nvPr>
        </p:nvSpPr>
        <p:spPr/>
        <p:txBody>
          <a:bodyPr/>
          <a:lstStyle/>
          <a:p>
            <a:r>
              <a:rPr lang="en-US" dirty="0">
                <a:solidFill>
                  <a:schemeClr val="bg2">
                    <a:lumMod val="90000"/>
                  </a:schemeClr>
                </a:solidFill>
                <a:latin typeface="Times New Roman" panose="02020603050405020304" pitchFamily="18" charset="0"/>
                <a:cs typeface="Times New Roman" panose="02020603050405020304" pitchFamily="18" charset="0"/>
              </a:rPr>
              <a:t>How can you battle sickness when your body is against you?</a:t>
            </a:r>
          </a:p>
        </p:txBody>
      </p:sp>
      <p:grpSp>
        <p:nvGrpSpPr>
          <p:cNvPr id="17" name="Group 16">
            <a:extLst>
              <a:ext uri="{FF2B5EF4-FFF2-40B4-BE49-F238E27FC236}">
                <a16:creationId xmlns:a16="http://schemas.microsoft.com/office/drawing/2014/main" id="{565246E1-C86A-527A-C4F5-9A4D5BB3825E}"/>
              </a:ext>
            </a:extLst>
          </p:cNvPr>
          <p:cNvGrpSpPr/>
          <p:nvPr/>
        </p:nvGrpSpPr>
        <p:grpSpPr>
          <a:xfrm>
            <a:off x="3615501" y="-2688181"/>
            <a:ext cx="12184132" cy="14523265"/>
            <a:chOff x="3615501" y="-2688181"/>
            <a:chExt cx="12184132" cy="14523265"/>
          </a:xfrm>
          <a:effectLst>
            <a:outerShdw blurRad="50800" dist="38100" dir="2700000" algn="tl" rotWithShape="0">
              <a:prstClr val="black">
                <a:alpha val="40000"/>
              </a:prstClr>
            </a:outerShdw>
          </a:effectLst>
        </p:grpSpPr>
        <p:pic>
          <p:nvPicPr>
            <p:cNvPr id="13" name="Picture 2" descr="How do viral infections cause autoimmune diseases?">
              <a:extLst>
                <a:ext uri="{FF2B5EF4-FFF2-40B4-BE49-F238E27FC236}">
                  <a16:creationId xmlns:a16="http://schemas.microsoft.com/office/drawing/2014/main" id="{A56BF1CC-1C6E-9CAA-340E-D22E37705A8F}"/>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7608427" y="1748798"/>
              <a:ext cx="3975240" cy="27004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w do viral infections cause autoimmune diseases?">
              <a:extLst>
                <a:ext uri="{FF2B5EF4-FFF2-40B4-BE49-F238E27FC236}">
                  <a16:creationId xmlns:a16="http://schemas.microsoft.com/office/drawing/2014/main" id="{44A7CCB0-8E90-4FD5-7FF8-EE79874CB564}"/>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Effect>
                        <a14:artisticPencilSketch/>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6527869" y="2563319"/>
              <a:ext cx="11042276" cy="75012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do viral infections cause autoimmune diseases?">
              <a:extLst>
                <a:ext uri="{FF2B5EF4-FFF2-40B4-BE49-F238E27FC236}">
                  <a16:creationId xmlns:a16="http://schemas.microsoft.com/office/drawing/2014/main" id="{CF42E3AA-AEB8-0FB4-03BA-68CE1C24E5B3}"/>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3615501" y="-1727418"/>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do viral infections cause autoimmune diseases?">
              <a:extLst>
                <a:ext uri="{FF2B5EF4-FFF2-40B4-BE49-F238E27FC236}">
                  <a16:creationId xmlns:a16="http://schemas.microsoft.com/office/drawing/2014/main" id="{A9DEC24D-B5C0-5363-DAB0-5B32CBF18F87}"/>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772025" y="-108585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do viral infections cause autoimmune diseases?">
              <a:extLst>
                <a:ext uri="{FF2B5EF4-FFF2-40B4-BE49-F238E27FC236}">
                  <a16:creationId xmlns:a16="http://schemas.microsoft.com/office/drawing/2014/main" id="{EEF99D3B-811F-C8F7-586E-DB82A1E83F69}"/>
                </a:ext>
              </a:extLst>
            </p:cNvPr>
            <p:cNvPicPr>
              <a:picLocks noChangeAspect="1" noChangeArrowheads="1"/>
            </p:cNvPicPr>
            <p:nvPr/>
          </p:nvPicPr>
          <p:blipFill>
            <a:blip r:embed="rId6">
              <a:extLst>
                <a:ext uri="{BEBA8EAE-BF5A-486C-A8C5-ECC9F3942E4B}">
                  <a14:imgProps xmlns:a14="http://schemas.microsoft.com/office/drawing/2010/main">
                    <a14:imgLayer r:embed="rId3">
                      <a14:imgEffect>
                        <a14:backgroundRemoval t="10000" b="90000" l="10000" r="90000"/>
                      </a14:imgEffect>
                      <a14:imgEffect>
                        <a14:artisticPencilSketch/>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rot="1742930">
              <a:off x="7645250" y="-80208"/>
              <a:ext cx="4773189" cy="35798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do viral infections cause autoimmune diseases?">
              <a:extLst>
                <a:ext uri="{FF2B5EF4-FFF2-40B4-BE49-F238E27FC236}">
                  <a16:creationId xmlns:a16="http://schemas.microsoft.com/office/drawing/2014/main" id="{B5CD2443-F4DE-1965-D647-943F2A3AB93F}"/>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5579578" y="4260273"/>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do viral infections cause autoimmune diseases?">
              <a:extLst>
                <a:ext uri="{FF2B5EF4-FFF2-40B4-BE49-F238E27FC236}">
                  <a16:creationId xmlns:a16="http://schemas.microsoft.com/office/drawing/2014/main" id="{A724F0CE-2F7D-1FD5-4F51-CCFE86AEDEF4}"/>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67650" y="-2688181"/>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w do viral infections cause autoimmune diseases?">
              <a:extLst>
                <a:ext uri="{FF2B5EF4-FFF2-40B4-BE49-F238E27FC236}">
                  <a16:creationId xmlns:a16="http://schemas.microsoft.com/office/drawing/2014/main" id="{301B1917-4BB2-CD4E-150B-BAADFCC5DF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481228">
              <a:off x="7741697" y="2147001"/>
              <a:ext cx="5405488" cy="4054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w do viral infections cause autoimmune diseases?">
              <a:extLst>
                <a:ext uri="{FF2B5EF4-FFF2-40B4-BE49-F238E27FC236}">
                  <a16:creationId xmlns:a16="http://schemas.microsoft.com/office/drawing/2014/main" id="{70401FC2-2180-F7A9-EBAF-B5EAAE26AD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10061387" y="1072671"/>
              <a:ext cx="3975240" cy="27004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1460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BB18-3F99-8D08-7283-143B0FA225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Plagiarism </a:t>
            </a:r>
          </a:p>
        </p:txBody>
      </p:sp>
      <p:grpSp>
        <p:nvGrpSpPr>
          <p:cNvPr id="4" name="Group 3">
            <a:extLst>
              <a:ext uri="{FF2B5EF4-FFF2-40B4-BE49-F238E27FC236}">
                <a16:creationId xmlns:a16="http://schemas.microsoft.com/office/drawing/2014/main" id="{24ECAC18-E254-E167-1057-45E109888142}"/>
              </a:ext>
            </a:extLst>
          </p:cNvPr>
          <p:cNvGrpSpPr/>
          <p:nvPr/>
        </p:nvGrpSpPr>
        <p:grpSpPr>
          <a:xfrm rot="5400000">
            <a:off x="4769929" y="-567580"/>
            <a:ext cx="7343703" cy="8478863"/>
            <a:chOff x="5212372" y="-406899"/>
            <a:chExt cx="7334023" cy="8300790"/>
          </a:xfrm>
        </p:grpSpPr>
        <p:pic>
          <p:nvPicPr>
            <p:cNvPr id="5" name="Picture 2" descr="7 Common Types of Plagiarism, With Examples | Grammarly Blog">
              <a:extLst>
                <a:ext uri="{FF2B5EF4-FFF2-40B4-BE49-F238E27FC236}">
                  <a16:creationId xmlns:a16="http://schemas.microsoft.com/office/drawing/2014/main" id="{9A49185B-B77A-BF9A-39D9-4D0D9E3B30D5}"/>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1663421">
              <a:off x="7958196" y="1685261"/>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7 Common Types of Plagiarism, With Examples | Grammarly Blog">
              <a:extLst>
                <a:ext uri="{FF2B5EF4-FFF2-40B4-BE49-F238E27FC236}">
                  <a16:creationId xmlns:a16="http://schemas.microsoft.com/office/drawing/2014/main" id="{755F64AA-54C4-A957-824C-91EFF6CD9B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0997844">
              <a:off x="9365827" y="4412036"/>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7 Common Types of Plagiarism, With Examples | Grammarly Blog">
              <a:extLst>
                <a:ext uri="{FF2B5EF4-FFF2-40B4-BE49-F238E27FC236}">
                  <a16:creationId xmlns:a16="http://schemas.microsoft.com/office/drawing/2014/main" id="{C2C080BD-C0F3-7733-F384-0226EF7E108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21202614">
              <a:off x="5212372" y="-406899"/>
              <a:ext cx="7138352" cy="38060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C171E02-A95C-E25F-FCB7-1234C8A768B3}"/>
                </a:ext>
              </a:extLst>
            </p:cNvPr>
            <p:cNvGrpSpPr/>
            <p:nvPr/>
          </p:nvGrpSpPr>
          <p:grpSpPr>
            <a:xfrm rot="15452586">
              <a:off x="6087088" y="2154650"/>
              <a:ext cx="5334001" cy="6144481"/>
              <a:chOff x="7094989" y="698133"/>
              <a:chExt cx="5377590" cy="6949594"/>
            </a:xfrm>
          </p:grpSpPr>
          <p:pic>
            <p:nvPicPr>
              <p:cNvPr id="12" name="Picture 2" descr="7 Common Types of Plagiarism, With Examples | Grammarly Blog">
                <a:extLst>
                  <a:ext uri="{FF2B5EF4-FFF2-40B4-BE49-F238E27FC236}">
                    <a16:creationId xmlns:a16="http://schemas.microsoft.com/office/drawing/2014/main" id="{F132C55A-9C39-A432-D035-A85CE22123F8}"/>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7 Common Types of Plagiarism, With Examples | Grammarly Blog">
                <a:extLst>
                  <a:ext uri="{FF2B5EF4-FFF2-40B4-BE49-F238E27FC236}">
                    <a16:creationId xmlns:a16="http://schemas.microsoft.com/office/drawing/2014/main" id="{FFC0FACF-94E8-1267-3386-925DB615AB02}"/>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21346AB9-181F-5009-1421-CD49AE26735A}"/>
                </a:ext>
              </a:extLst>
            </p:cNvPr>
            <p:cNvGrpSpPr/>
            <p:nvPr/>
          </p:nvGrpSpPr>
          <p:grpSpPr>
            <a:xfrm>
              <a:off x="7212394" y="927101"/>
              <a:ext cx="5334001" cy="6144481"/>
              <a:chOff x="7094989" y="698133"/>
              <a:chExt cx="5377590" cy="6949594"/>
            </a:xfrm>
          </p:grpSpPr>
          <p:pic>
            <p:nvPicPr>
              <p:cNvPr id="10" name="Picture 2" descr="7 Common Types of Plagiarism, With Examples | Grammarly Blog">
                <a:extLst>
                  <a:ext uri="{FF2B5EF4-FFF2-40B4-BE49-F238E27FC236}">
                    <a16:creationId xmlns:a16="http://schemas.microsoft.com/office/drawing/2014/main" id="{A1CDBC6E-49CC-9753-60CD-2D8858074FBC}"/>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7 Common Types of Plagiarism, With Examples | Grammarly Blog">
                <a:extLst>
                  <a:ext uri="{FF2B5EF4-FFF2-40B4-BE49-F238E27FC236}">
                    <a16:creationId xmlns:a16="http://schemas.microsoft.com/office/drawing/2014/main" id="{6796C53E-8F3A-2D92-8B58-5888002FF3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Rectangle: Rounded Corners 13">
            <a:extLst>
              <a:ext uri="{FF2B5EF4-FFF2-40B4-BE49-F238E27FC236}">
                <a16:creationId xmlns:a16="http://schemas.microsoft.com/office/drawing/2014/main" id="{0C133E7D-2DB4-B9C1-D906-FB1FEFC65C15}"/>
              </a:ext>
            </a:extLst>
          </p:cNvPr>
          <p:cNvSpPr/>
          <p:nvPr/>
        </p:nvSpPr>
        <p:spPr>
          <a:xfrm>
            <a:off x="761946" y="1575829"/>
            <a:ext cx="7375230" cy="4564495"/>
          </a:xfrm>
          <a:prstGeom prst="roundRect">
            <a:avLst>
              <a:gd name="adj" fmla="val 9403"/>
            </a:avLst>
          </a:prstGeom>
          <a:solidFill>
            <a:srgbClr val="FB86B0"/>
          </a:solidFill>
          <a:ln>
            <a:solidFill>
              <a:srgbClr val="FB86B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F85C3A2-F98E-8660-BECD-04D7DC795DFA}"/>
              </a:ext>
            </a:extLst>
          </p:cNvPr>
          <p:cNvSpPr txBox="1"/>
          <p:nvPr/>
        </p:nvSpPr>
        <p:spPr>
          <a:xfrm>
            <a:off x="990228" y="1706293"/>
            <a:ext cx="6918666" cy="477053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2"/>
                </a:solidFill>
                <a:latin typeface="Times New Roman" panose="02020603050405020304" pitchFamily="18" charset="0"/>
                <a:cs typeface="Times New Roman" panose="02020603050405020304" pitchFamily="18" charset="0"/>
              </a:rPr>
              <a:t>Even Before the advent of AI, copy pasting information wasn’t uncommon.</a:t>
            </a:r>
          </a:p>
          <a:p>
            <a:pPr marL="457200" indent="-457200">
              <a:buFont typeface="Arial" panose="020B0604020202020204" pitchFamily="34" charset="0"/>
              <a:buChar char="•"/>
            </a:pPr>
            <a:endParaRPr lang="en-US" sz="1200" dirty="0">
              <a:solidFill>
                <a:schemeClr val="bg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2"/>
                </a:solidFill>
                <a:latin typeface="Times New Roman" panose="02020603050405020304" pitchFamily="18" charset="0"/>
                <a:cs typeface="Times New Roman" panose="02020603050405020304" pitchFamily="18" charset="0"/>
              </a:rPr>
              <a:t>Plagiarism ranges from high school student projects to stealing whole livelihoods (in terms of music, art, business ideas, research papers etc.).</a:t>
            </a:r>
          </a:p>
          <a:p>
            <a:pPr marL="457200" indent="-457200">
              <a:buFont typeface="Arial" panose="020B0604020202020204" pitchFamily="34" charset="0"/>
              <a:buChar char="•"/>
            </a:pPr>
            <a:endParaRPr lang="en-US" sz="1200" dirty="0">
              <a:solidFill>
                <a:schemeClr val="bg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2"/>
                </a:solidFill>
                <a:latin typeface="Times New Roman" panose="02020603050405020304" pitchFamily="18" charset="0"/>
                <a:cs typeface="Times New Roman" panose="02020603050405020304" pitchFamily="18" charset="0"/>
              </a:rPr>
              <a:t>It would certainly be a nightmare if someone else reaps the benefits of something you put your soul into.</a:t>
            </a:r>
          </a:p>
          <a:p>
            <a:pPr marL="457200" indent="-457200">
              <a:buFont typeface="Arial" panose="020B0604020202020204" pitchFamily="34" charset="0"/>
              <a:buChar char="•"/>
            </a:pPr>
            <a:endParaRPr lang="en-US" sz="2800" dirty="0">
              <a:solidFill>
                <a:schemeClr val="bg2"/>
              </a:solidFill>
            </a:endParaRPr>
          </a:p>
        </p:txBody>
      </p:sp>
    </p:spTree>
    <p:extLst>
      <p:ext uri="{BB962C8B-B14F-4D97-AF65-F5344CB8AC3E}">
        <p14:creationId xmlns:p14="http://schemas.microsoft.com/office/powerpoint/2010/main" val="173667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Food Processing</a:t>
            </a:r>
          </a:p>
        </p:txBody>
      </p:sp>
      <p:sp>
        <p:nvSpPr>
          <p:cNvPr id="4" name="Text Placeholder 3">
            <a:extLst>
              <a:ext uri="{FF2B5EF4-FFF2-40B4-BE49-F238E27FC236}">
                <a16:creationId xmlns:a16="http://schemas.microsoft.com/office/drawing/2014/main" id="{D770FEE5-ECF4-5834-FE99-9A7D9265A2FE}"/>
              </a:ext>
            </a:extLst>
          </p:cNvPr>
          <p:cNvSpPr>
            <a:spLocks noGrp="1"/>
          </p:cNvSpPr>
          <p:nvPr>
            <p:ph type="body" idx="1"/>
          </p:nvPr>
        </p:nvSpPr>
        <p:spPr>
          <a:xfrm>
            <a:off x="6096000" y="4589463"/>
            <a:ext cx="5251449" cy="1500187"/>
          </a:xfrm>
        </p:spPr>
        <p:txBody>
          <a:bodyPr/>
          <a:lstStyle/>
          <a:p>
            <a:pPr algn="r"/>
            <a:r>
              <a:rPr lang="en-US" dirty="0">
                <a:solidFill>
                  <a:schemeClr val="bg1">
                    <a:lumMod val="85000"/>
                  </a:schemeClr>
                </a:solidFill>
                <a:latin typeface="Times New Roman" panose="02020603050405020304" pitchFamily="18" charset="0"/>
                <a:cs typeface="Times New Roman" panose="02020603050405020304" pitchFamily="18" charset="0"/>
              </a:rPr>
              <a:t>What really goes into what we eat everyday?</a:t>
            </a:r>
          </a:p>
        </p:txBody>
      </p:sp>
      <p:grpSp>
        <p:nvGrpSpPr>
          <p:cNvPr id="7" name="Group 6">
            <a:extLst>
              <a:ext uri="{FF2B5EF4-FFF2-40B4-BE49-F238E27FC236}">
                <a16:creationId xmlns:a16="http://schemas.microsoft.com/office/drawing/2014/main" id="{0F95C3A2-4480-CD56-257B-5D5801CAC42B}"/>
              </a:ext>
            </a:extLst>
          </p:cNvPr>
          <p:cNvGrpSpPr/>
          <p:nvPr/>
        </p:nvGrpSpPr>
        <p:grpSpPr>
          <a:xfrm>
            <a:off x="-4931802" y="-903317"/>
            <a:ext cx="11872829" cy="9778536"/>
            <a:chOff x="-4931802" y="-903317"/>
            <a:chExt cx="11872829" cy="9778536"/>
          </a:xfrm>
        </p:grpSpPr>
        <p:pic>
          <p:nvPicPr>
            <p:cNvPr id="5" name="Picture 4" descr="Food Processing, Technology and Safety - Institute of Agricultural  Technology">
              <a:extLst>
                <a:ext uri="{FF2B5EF4-FFF2-40B4-BE49-F238E27FC236}">
                  <a16:creationId xmlns:a16="http://schemas.microsoft.com/office/drawing/2014/main" id="{2834D122-7A06-FD27-E8E7-CDCB265712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9741563" flipV="1">
              <a:off x="-1131575" y="3213461"/>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ood Processing, Technology and Safety - Institute of Agricultural  Technology">
              <a:extLst>
                <a:ext uri="{FF2B5EF4-FFF2-40B4-BE49-F238E27FC236}">
                  <a16:creationId xmlns:a16="http://schemas.microsoft.com/office/drawing/2014/main" id="{1A4763C7-921C-4EAC-6ABE-DF400CC4BD95}"/>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artisticFilmGrain/>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rot="3417516">
              <a:off x="1052541" y="2986733"/>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ood Processing, Technology and Safety - Institute of Agricultural  Technology">
              <a:extLst>
                <a:ext uri="{FF2B5EF4-FFF2-40B4-BE49-F238E27FC236}">
                  <a16:creationId xmlns:a16="http://schemas.microsoft.com/office/drawing/2014/main" id="{27E9D9C2-0D3E-4657-61A6-5104A942640F}"/>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Layer>
                  </a14:imgProps>
                </a:ext>
                <a:ext uri="{28A0092B-C50C-407E-A947-70E740481C1C}">
                  <a14:useLocalDpi xmlns:a14="http://schemas.microsoft.com/office/drawing/2010/main" val="0"/>
                </a:ext>
              </a:extLst>
            </a:blip>
            <a:srcRect/>
            <a:stretch>
              <a:fillRect/>
            </a:stretch>
          </p:blipFill>
          <p:spPr bwMode="auto">
            <a:xfrm rot="19096008">
              <a:off x="-4931802" y="-903317"/>
              <a:ext cx="10300046" cy="68542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64266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7557-7AEE-A5A5-86AB-6A218506080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Food Processing</a:t>
            </a:r>
          </a:p>
        </p:txBody>
      </p:sp>
      <p:grpSp>
        <p:nvGrpSpPr>
          <p:cNvPr id="4" name="Group 3">
            <a:extLst>
              <a:ext uri="{FF2B5EF4-FFF2-40B4-BE49-F238E27FC236}">
                <a16:creationId xmlns:a16="http://schemas.microsoft.com/office/drawing/2014/main" id="{FD530FFE-81C7-C544-3668-DE725DD18AC7}"/>
              </a:ext>
            </a:extLst>
          </p:cNvPr>
          <p:cNvGrpSpPr/>
          <p:nvPr/>
        </p:nvGrpSpPr>
        <p:grpSpPr>
          <a:xfrm rot="16882924">
            <a:off x="-3608840" y="2260419"/>
            <a:ext cx="11872829" cy="9778536"/>
            <a:chOff x="-4931802" y="-903317"/>
            <a:chExt cx="11872829" cy="9778536"/>
          </a:xfrm>
        </p:grpSpPr>
        <p:pic>
          <p:nvPicPr>
            <p:cNvPr id="5" name="Picture 4" descr="Food Processing, Technology and Safety - Institute of Agricultural  Technology">
              <a:extLst>
                <a:ext uri="{FF2B5EF4-FFF2-40B4-BE49-F238E27FC236}">
                  <a16:creationId xmlns:a16="http://schemas.microsoft.com/office/drawing/2014/main" id="{E0C30057-8ECD-54C8-2154-5AA867B689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9741563" flipV="1">
              <a:off x="-1131575" y="3213461"/>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ood Processing, Technology and Safety - Institute of Agricultural  Technology">
              <a:extLst>
                <a:ext uri="{FF2B5EF4-FFF2-40B4-BE49-F238E27FC236}">
                  <a16:creationId xmlns:a16="http://schemas.microsoft.com/office/drawing/2014/main" id="{8D81FEA4-9AD7-3DBF-63E8-2D34C384CF3D}"/>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artisticFilmGrain/>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rot="3417516">
              <a:off x="1052541" y="2986733"/>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od Processing, Technology and Safety - Institute of Agricultural  Technology">
              <a:extLst>
                <a:ext uri="{FF2B5EF4-FFF2-40B4-BE49-F238E27FC236}">
                  <a16:creationId xmlns:a16="http://schemas.microsoft.com/office/drawing/2014/main" id="{1853AFF0-41A2-4049-D89D-2278C978B8D4}"/>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Layer>
                  </a14:imgProps>
                </a:ext>
                <a:ext uri="{28A0092B-C50C-407E-A947-70E740481C1C}">
                  <a14:useLocalDpi xmlns:a14="http://schemas.microsoft.com/office/drawing/2010/main" val="0"/>
                </a:ext>
              </a:extLst>
            </a:blip>
            <a:srcRect/>
            <a:stretch>
              <a:fillRect/>
            </a:stretch>
          </p:blipFill>
          <p:spPr bwMode="auto">
            <a:xfrm rot="19096008">
              <a:off x="-4931802" y="-903317"/>
              <a:ext cx="10300046" cy="685421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Rounded Corners 7">
            <a:extLst>
              <a:ext uri="{FF2B5EF4-FFF2-40B4-BE49-F238E27FC236}">
                <a16:creationId xmlns:a16="http://schemas.microsoft.com/office/drawing/2014/main" id="{285318F3-E4D8-DE57-7846-FF34C5853125}"/>
              </a:ext>
            </a:extLst>
          </p:cNvPr>
          <p:cNvSpPr/>
          <p:nvPr/>
        </p:nvSpPr>
        <p:spPr>
          <a:xfrm>
            <a:off x="3126658" y="1456159"/>
            <a:ext cx="8081045" cy="5036716"/>
          </a:xfrm>
          <a:prstGeom prst="roundRect">
            <a:avLst>
              <a:gd name="adj" fmla="val 9403"/>
            </a:avLst>
          </a:prstGeom>
          <a:solidFill>
            <a:srgbClr val="AD4735"/>
          </a:solidFill>
          <a:ln>
            <a:solidFill>
              <a:srgbClr val="AD473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0E63A18-C725-B308-E9F9-36E6E1EA3861}"/>
              </a:ext>
            </a:extLst>
          </p:cNvPr>
          <p:cNvSpPr txBox="1"/>
          <p:nvPr/>
        </p:nvSpPr>
        <p:spPr>
          <a:xfrm>
            <a:off x="3320022" y="1611168"/>
            <a:ext cx="7887681" cy="477053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There is a lot that is not revealed in the way that the vegetables and fruits which make up our daily diet is processed</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When preservatives, chemical fertilizers and various other scientifically gray areas dominate the manufacture of food, what exactly is safe to eat and what is not?</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Since eating is how we gain the energy to do everything we do, its frighting to learn the extent to which we don’t have control over our health.  </a:t>
            </a:r>
          </a:p>
        </p:txBody>
      </p:sp>
    </p:spTree>
    <p:extLst>
      <p:ext uri="{BB962C8B-B14F-4D97-AF65-F5344CB8AC3E}">
        <p14:creationId xmlns:p14="http://schemas.microsoft.com/office/powerpoint/2010/main" val="316264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Consumerism </a:t>
            </a:r>
          </a:p>
        </p:txBody>
      </p:sp>
      <p:sp>
        <p:nvSpPr>
          <p:cNvPr id="4" name="Text Placeholder 3">
            <a:extLst>
              <a:ext uri="{FF2B5EF4-FFF2-40B4-BE49-F238E27FC236}">
                <a16:creationId xmlns:a16="http://schemas.microsoft.com/office/drawing/2014/main" id="{36F03A95-606A-5368-F081-1EF1EF98BC95}"/>
              </a:ext>
            </a:extLst>
          </p:cNvPr>
          <p:cNvSpPr>
            <a:spLocks noGrp="1"/>
          </p:cNvSpPr>
          <p:nvPr>
            <p:ph type="body" idx="1"/>
          </p:nvPr>
        </p:nvSpPr>
        <p:spPr>
          <a:xfrm>
            <a:off x="831850" y="4589463"/>
            <a:ext cx="5264150" cy="1500187"/>
          </a:xfrm>
        </p:spPr>
        <p: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Media, marketing and mob mentality – perhaps also an economic extravaganza. </a:t>
            </a:r>
          </a:p>
        </p:txBody>
      </p:sp>
      <p:grpSp>
        <p:nvGrpSpPr>
          <p:cNvPr id="6" name="Group 5">
            <a:extLst>
              <a:ext uri="{FF2B5EF4-FFF2-40B4-BE49-F238E27FC236}">
                <a16:creationId xmlns:a16="http://schemas.microsoft.com/office/drawing/2014/main" id="{2981554C-E753-8273-CF6E-B982BD0D69C6}"/>
              </a:ext>
            </a:extLst>
          </p:cNvPr>
          <p:cNvGrpSpPr/>
          <p:nvPr/>
        </p:nvGrpSpPr>
        <p:grpSpPr>
          <a:xfrm>
            <a:off x="2680701" y="-3703636"/>
            <a:ext cx="12517610" cy="11481848"/>
            <a:chOff x="2680701" y="-3703636"/>
            <a:chExt cx="12517610" cy="11481848"/>
          </a:xfrm>
        </p:grpSpPr>
        <p:pic>
          <p:nvPicPr>
            <p:cNvPr id="5" name="Picture 2" descr="Consumerism and the Teachings of the Catholic Church">
              <a:extLst>
                <a:ext uri="{FF2B5EF4-FFF2-40B4-BE49-F238E27FC236}">
                  <a16:creationId xmlns:a16="http://schemas.microsoft.com/office/drawing/2014/main" id="{B017F13C-BBAB-DF50-4D4C-6B49EB55B2D5}"/>
                </a:ext>
              </a:extLst>
            </p:cNvPr>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rot="13546070">
              <a:off x="6737159" y="-1815308"/>
              <a:ext cx="8583312" cy="480665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onsumerism and the Teachings of the Catholic Church">
              <a:extLst>
                <a:ext uri="{FF2B5EF4-FFF2-40B4-BE49-F238E27FC236}">
                  <a16:creationId xmlns:a16="http://schemas.microsoft.com/office/drawing/2014/main" id="{9BEBF519-1F5B-616B-19DD-550403F01B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a:off x="2680701" y="768350"/>
              <a:ext cx="12517610" cy="70098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36546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B775-7CAF-33F6-4646-FF5A1335B7E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Consumerism</a:t>
            </a:r>
          </a:p>
        </p:txBody>
      </p:sp>
      <p:grpSp>
        <p:nvGrpSpPr>
          <p:cNvPr id="5" name="Group 4">
            <a:extLst>
              <a:ext uri="{FF2B5EF4-FFF2-40B4-BE49-F238E27FC236}">
                <a16:creationId xmlns:a16="http://schemas.microsoft.com/office/drawing/2014/main" id="{CFD9FAA9-BD6B-7689-B517-3AC373D05C95}"/>
              </a:ext>
            </a:extLst>
          </p:cNvPr>
          <p:cNvGrpSpPr/>
          <p:nvPr/>
        </p:nvGrpSpPr>
        <p:grpSpPr>
          <a:xfrm rot="2614358">
            <a:off x="2501331" y="-1426589"/>
            <a:ext cx="13363613" cy="12089852"/>
            <a:chOff x="2680701" y="-3703636"/>
            <a:chExt cx="12517610" cy="11481848"/>
          </a:xfrm>
        </p:grpSpPr>
        <p:pic>
          <p:nvPicPr>
            <p:cNvPr id="6" name="Picture 2" descr="Consumerism and the Teachings of the Catholic Church">
              <a:extLst>
                <a:ext uri="{FF2B5EF4-FFF2-40B4-BE49-F238E27FC236}">
                  <a16:creationId xmlns:a16="http://schemas.microsoft.com/office/drawing/2014/main" id="{07EEB8BF-CC29-553D-714E-6D81EC2D7D45}"/>
                </a:ext>
              </a:extLst>
            </p:cNvPr>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rot="13546070">
              <a:off x="6737159" y="-1815308"/>
              <a:ext cx="8583312" cy="4806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sumerism and the Teachings of the Catholic Church">
              <a:extLst>
                <a:ext uri="{FF2B5EF4-FFF2-40B4-BE49-F238E27FC236}">
                  <a16:creationId xmlns:a16="http://schemas.microsoft.com/office/drawing/2014/main" id="{ACBEC546-E112-A00B-64EC-7813AE76209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a:off x="2680701" y="768350"/>
              <a:ext cx="12517610" cy="700986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Rounded Corners 7">
            <a:extLst>
              <a:ext uri="{FF2B5EF4-FFF2-40B4-BE49-F238E27FC236}">
                <a16:creationId xmlns:a16="http://schemas.microsoft.com/office/drawing/2014/main" id="{DF241FCE-5C02-2095-6442-B17A85AF220A}"/>
              </a:ext>
            </a:extLst>
          </p:cNvPr>
          <p:cNvSpPr/>
          <p:nvPr/>
        </p:nvSpPr>
        <p:spPr>
          <a:xfrm>
            <a:off x="826690" y="1578133"/>
            <a:ext cx="8517336" cy="4914742"/>
          </a:xfrm>
          <a:prstGeom prst="roundRect">
            <a:avLst>
              <a:gd name="adj" fmla="val 9403"/>
            </a:avLst>
          </a:prstGeom>
          <a:solidFill>
            <a:srgbClr val="6D1326"/>
          </a:solidFill>
          <a:ln>
            <a:solidFill>
              <a:srgbClr val="6D132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3200" dirty="0">
                <a:solidFill>
                  <a:srgbClr val="6D1326"/>
                </a:solidFill>
                <a:latin typeface="Times New Roman" panose="02020603050405020304" pitchFamily="18" charset="0"/>
                <a:cs typeface="Times New Roman" panose="02020603050405020304" pitchFamily="18" charset="0"/>
              </a:rPr>
              <a:t>c</a:t>
            </a:r>
          </a:p>
        </p:txBody>
      </p:sp>
      <p:sp>
        <p:nvSpPr>
          <p:cNvPr id="4" name="TextBox 3">
            <a:extLst>
              <a:ext uri="{FF2B5EF4-FFF2-40B4-BE49-F238E27FC236}">
                <a16:creationId xmlns:a16="http://schemas.microsoft.com/office/drawing/2014/main" id="{6F4D0785-B20C-7765-E910-136139E61562}"/>
              </a:ext>
            </a:extLst>
          </p:cNvPr>
          <p:cNvSpPr txBox="1"/>
          <p:nvPr/>
        </p:nvSpPr>
        <p:spPr>
          <a:xfrm>
            <a:off x="1072368" y="1690688"/>
            <a:ext cx="8368893" cy="5201424"/>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This theory questions the boundary of needs and wants, and in its extreme forms damages the environment drastically.</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In the short term, it may be seen as good for the economy and providing opportunity, but it is closely linked with the excessive generation and mismanagement of waste.</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Again, the implications of the long term consequences of this phenomenon is perhaps more frightening than what we see in our day-to-day. </a:t>
            </a:r>
          </a:p>
          <a:p>
            <a:pPr marL="457200" indent="-457200">
              <a:buFont typeface="Arial" panose="020B0604020202020204" pitchFamily="34" charset="0"/>
              <a:buChar char="•"/>
            </a:pPr>
            <a:endParaRPr 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273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78F12-4C24-F701-BE4D-AC6D2BA9CEBC}"/>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Social Stratification </a:t>
            </a:r>
          </a:p>
        </p:txBody>
      </p:sp>
      <p:sp>
        <p:nvSpPr>
          <p:cNvPr id="5" name="Text Placeholder 4">
            <a:extLst>
              <a:ext uri="{FF2B5EF4-FFF2-40B4-BE49-F238E27FC236}">
                <a16:creationId xmlns:a16="http://schemas.microsoft.com/office/drawing/2014/main" id="{563437E1-7E35-5F51-CE1E-DBDACD34C1E0}"/>
              </a:ext>
            </a:extLst>
          </p:cNvPr>
          <p:cNvSpPr>
            <a:spLocks noGrp="1"/>
          </p:cNvSpPr>
          <p:nvPr>
            <p:ph type="body" idx="1"/>
          </p:nvPr>
        </p:nvSpPr>
        <p:spPr>
          <a:xfrm>
            <a:off x="4338536" y="4589463"/>
            <a:ext cx="7008914" cy="1500187"/>
          </a:xfrm>
        </p:spPr>
        <p:txBody>
          <a:bodyPr/>
          <a:lstStyle/>
          <a:p>
            <a:pPr algn="r"/>
            <a:r>
              <a:rPr lang="en-US" dirty="0">
                <a:solidFill>
                  <a:schemeClr val="bg1">
                    <a:lumMod val="85000"/>
                  </a:schemeClr>
                </a:solidFill>
                <a:latin typeface="Times New Roman" panose="02020603050405020304" pitchFamily="18" charset="0"/>
                <a:cs typeface="Times New Roman" panose="02020603050405020304" pitchFamily="18" charset="0"/>
              </a:rPr>
              <a:t>Casteism, Classism and other forms of discrimination based on an </a:t>
            </a:r>
            <a:r>
              <a:rPr lang="en-US" dirty="0" err="1">
                <a:solidFill>
                  <a:schemeClr val="bg1">
                    <a:lumMod val="85000"/>
                  </a:schemeClr>
                </a:solidFill>
                <a:latin typeface="Times New Roman" panose="02020603050405020304" pitchFamily="18" charset="0"/>
                <a:cs typeface="Times New Roman" panose="02020603050405020304" pitchFamily="18" charset="0"/>
              </a:rPr>
              <a:t>intensly</a:t>
            </a:r>
            <a:r>
              <a:rPr lang="en-US" dirty="0">
                <a:solidFill>
                  <a:schemeClr val="bg1">
                    <a:lumMod val="85000"/>
                  </a:schemeClr>
                </a:solidFill>
                <a:latin typeface="Times New Roman" panose="02020603050405020304" pitchFamily="18" charset="0"/>
                <a:cs typeface="Times New Roman" panose="02020603050405020304" pitchFamily="18" charset="0"/>
              </a:rPr>
              <a:t> </a:t>
            </a:r>
            <a:r>
              <a:rPr lang="en-US" dirty="0" err="1">
                <a:solidFill>
                  <a:schemeClr val="bg1">
                    <a:lumMod val="85000"/>
                  </a:schemeClr>
                </a:solidFill>
                <a:latin typeface="Times New Roman" panose="02020603050405020304" pitchFamily="18" charset="0"/>
                <a:cs typeface="Times New Roman" panose="02020603050405020304" pitchFamily="18" charset="0"/>
              </a:rPr>
              <a:t>fla</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98D8D213-334F-B2B9-6A65-FF3FE1B03936}"/>
              </a:ext>
            </a:extLst>
          </p:cNvPr>
          <p:cNvGrpSpPr/>
          <p:nvPr/>
        </p:nvGrpSpPr>
        <p:grpSpPr>
          <a:xfrm>
            <a:off x="-2412662" y="-2662568"/>
            <a:ext cx="11336702" cy="11342628"/>
            <a:chOff x="-2412662" y="-2662568"/>
            <a:chExt cx="11336702" cy="11342628"/>
          </a:xfrm>
        </p:grpSpPr>
        <p:pic>
          <p:nvPicPr>
            <p:cNvPr id="6" name="Picture 2" descr="Social structure - Wikipedia">
              <a:extLst>
                <a:ext uri="{FF2B5EF4-FFF2-40B4-BE49-F238E27FC236}">
                  <a16:creationId xmlns:a16="http://schemas.microsoft.com/office/drawing/2014/main" id="{136E4C34-B941-D475-CA9D-36427B1455E9}"/>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backgroundRemoval t="10000" b="90000" l="10000" r="90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3972953">
              <a:off x="70312" y="-3590964"/>
              <a:ext cx="7925332" cy="978212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Social structure - Wikipedia">
              <a:extLst>
                <a:ext uri="{FF2B5EF4-FFF2-40B4-BE49-F238E27FC236}">
                  <a16:creationId xmlns:a16="http://schemas.microsoft.com/office/drawing/2014/main" id="{06FE91A5-AADA-134D-0853-C8110CB62BB2}"/>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2662" y="-1822060"/>
              <a:ext cx="8508662" cy="105021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34102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CA08-B20E-7B39-010F-0531FEDE17B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Social Stratification</a:t>
            </a:r>
          </a:p>
        </p:txBody>
      </p:sp>
      <p:grpSp>
        <p:nvGrpSpPr>
          <p:cNvPr id="4" name="Group 3">
            <a:extLst>
              <a:ext uri="{FF2B5EF4-FFF2-40B4-BE49-F238E27FC236}">
                <a16:creationId xmlns:a16="http://schemas.microsoft.com/office/drawing/2014/main" id="{91882010-9F79-5141-3585-352FF9D55D42}"/>
              </a:ext>
            </a:extLst>
          </p:cNvPr>
          <p:cNvGrpSpPr/>
          <p:nvPr/>
        </p:nvGrpSpPr>
        <p:grpSpPr>
          <a:xfrm rot="15648109">
            <a:off x="-1751180" y="-658671"/>
            <a:ext cx="11336702" cy="11342628"/>
            <a:chOff x="-2412662" y="-2662568"/>
            <a:chExt cx="11336702" cy="11342628"/>
          </a:xfrm>
        </p:grpSpPr>
        <p:pic>
          <p:nvPicPr>
            <p:cNvPr id="5" name="Picture 2" descr="Social structure - Wikipedia">
              <a:extLst>
                <a:ext uri="{FF2B5EF4-FFF2-40B4-BE49-F238E27FC236}">
                  <a16:creationId xmlns:a16="http://schemas.microsoft.com/office/drawing/2014/main" id="{22F89B41-D276-FA18-FAD4-AAD4CD944703}"/>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backgroundRemoval t="10000" b="90000" l="10000" r="90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3972953">
              <a:off x="70312" y="-3590964"/>
              <a:ext cx="7925332" cy="97821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cial structure - Wikipedia">
              <a:extLst>
                <a:ext uri="{FF2B5EF4-FFF2-40B4-BE49-F238E27FC236}">
                  <a16:creationId xmlns:a16="http://schemas.microsoft.com/office/drawing/2014/main" id="{D31F38D4-63F4-1548-F610-E678585DF2BA}"/>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2662" y="-1822060"/>
              <a:ext cx="8508662" cy="1050212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 name="Rectangle: Rounded Corners 9">
            <a:extLst>
              <a:ext uri="{FF2B5EF4-FFF2-40B4-BE49-F238E27FC236}">
                <a16:creationId xmlns:a16="http://schemas.microsoft.com/office/drawing/2014/main" id="{CA6F15DD-C90F-C166-745B-0CECE0B92B7F}"/>
              </a:ext>
            </a:extLst>
          </p:cNvPr>
          <p:cNvSpPr/>
          <p:nvPr/>
        </p:nvSpPr>
        <p:spPr>
          <a:xfrm>
            <a:off x="2938290" y="1515098"/>
            <a:ext cx="8415510" cy="4895534"/>
          </a:xfrm>
          <a:prstGeom prst="roundRect">
            <a:avLst>
              <a:gd name="adj" fmla="val 9403"/>
            </a:avLst>
          </a:prstGeom>
          <a:solidFill>
            <a:srgbClr val="E37956"/>
          </a:solidFill>
          <a:ln>
            <a:solidFill>
              <a:srgbClr val="E3795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FF49724-7A42-00F6-5F22-5B3B4975E98C}"/>
              </a:ext>
            </a:extLst>
          </p:cNvPr>
          <p:cNvSpPr txBox="1"/>
          <p:nvPr/>
        </p:nvSpPr>
        <p:spPr>
          <a:xfrm>
            <a:off x="3147567" y="1602887"/>
            <a:ext cx="7996956" cy="504753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This structure in most human societies still continues to haunt the lives of the present.</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Discrimination based on social standing, caste or class is still very much a part of Indian society, and the extent of its effect on the day-to-day lives range from mistreatment and stolen opportunities, to abuse and in some cases, even death.</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There’s a long way to go in terms of overcoming this issue, and until then, fear will hold the hearts of many.   </a:t>
            </a:r>
          </a:p>
          <a:p>
            <a:endParaRPr lang="en-US" dirty="0"/>
          </a:p>
        </p:txBody>
      </p:sp>
    </p:spTree>
    <p:extLst>
      <p:ext uri="{BB962C8B-B14F-4D97-AF65-F5344CB8AC3E}">
        <p14:creationId xmlns:p14="http://schemas.microsoft.com/office/powerpoint/2010/main" val="300787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6B24-951F-165D-BF4A-883DA5878BB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 Conclusion</a:t>
            </a:r>
          </a:p>
        </p:txBody>
      </p:sp>
      <p:graphicFrame>
        <p:nvGraphicFramePr>
          <p:cNvPr id="5" name="Content Placeholder 4">
            <a:extLst>
              <a:ext uri="{FF2B5EF4-FFF2-40B4-BE49-F238E27FC236}">
                <a16:creationId xmlns:a16="http://schemas.microsoft.com/office/drawing/2014/main" id="{953368F7-8FA1-F23E-12FC-FDB76E143945}"/>
              </a:ext>
            </a:extLst>
          </p:cNvPr>
          <p:cNvGraphicFramePr>
            <a:graphicFrameLocks noGrp="1"/>
          </p:cNvGraphicFramePr>
          <p:nvPr>
            <p:ph idx="1"/>
            <p:extLst>
              <p:ext uri="{D42A27DB-BD31-4B8C-83A1-F6EECF244321}">
                <p14:modId xmlns:p14="http://schemas.microsoft.com/office/powerpoint/2010/main" val="2603670864"/>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6CBE21F4-283B-D533-D4EE-1ADA335CD253}"/>
              </a:ext>
            </a:extLst>
          </p:cNvPr>
          <p:cNvGraphicFramePr/>
          <p:nvPr>
            <p:extLst>
              <p:ext uri="{D42A27DB-BD31-4B8C-83A1-F6EECF244321}">
                <p14:modId xmlns:p14="http://schemas.microsoft.com/office/powerpoint/2010/main" val="2637719902"/>
              </p:ext>
            </p:extLst>
          </p:nvPr>
        </p:nvGraphicFramePr>
        <p:xfrm>
          <a:off x="6337300" y="1825625"/>
          <a:ext cx="52578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17350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ECC1-7B98-4588-BB62-50C2049E097D}"/>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a:t>
            </a:r>
          </a:p>
        </p:txBody>
      </p:sp>
      <p:sp>
        <p:nvSpPr>
          <p:cNvPr id="3" name="Subtitle 2" hidden="1">
            <a:extLst>
              <a:ext uri="{FF2B5EF4-FFF2-40B4-BE49-F238E27FC236}">
                <a16:creationId xmlns:a16="http://schemas.microsoft.com/office/drawing/2014/main" id="{9DCE29F6-8D7B-076A-C625-2E9802158D4A}"/>
              </a:ext>
            </a:extLst>
          </p:cNvPr>
          <p:cNvSpPr>
            <a:spLocks noGrp="1"/>
          </p:cNvSpPr>
          <p:nvPr>
            <p:ph type="subTitle" idx="1"/>
          </p:nvPr>
        </p:nvSpPr>
        <p:spPr/>
        <p:txBody>
          <a:bodyPr/>
          <a:lstStyle/>
          <a:p>
            <a:endParaRPr lang="en-US" dirty="0"/>
          </a:p>
        </p:txBody>
      </p:sp>
      <p:grpSp>
        <p:nvGrpSpPr>
          <p:cNvPr id="4" name="Group 3">
            <a:extLst>
              <a:ext uri="{FF2B5EF4-FFF2-40B4-BE49-F238E27FC236}">
                <a16:creationId xmlns:a16="http://schemas.microsoft.com/office/drawing/2014/main" id="{70A5E884-EB92-F027-190F-BDBB76935FA6}"/>
              </a:ext>
            </a:extLst>
          </p:cNvPr>
          <p:cNvGrpSpPr/>
          <p:nvPr/>
        </p:nvGrpSpPr>
        <p:grpSpPr>
          <a:xfrm>
            <a:off x="-2026170" y="-4414110"/>
            <a:ext cx="17206748" cy="16890467"/>
            <a:chOff x="-1800027" y="-4089645"/>
            <a:chExt cx="17206748" cy="16890467"/>
          </a:xfrm>
        </p:grpSpPr>
        <p:grpSp>
          <p:nvGrpSpPr>
            <p:cNvPr id="5" name="Group 4">
              <a:extLst>
                <a:ext uri="{FF2B5EF4-FFF2-40B4-BE49-F238E27FC236}">
                  <a16:creationId xmlns:a16="http://schemas.microsoft.com/office/drawing/2014/main" id="{75AFC571-BD55-6EDE-731F-49342ADCB329}"/>
                </a:ext>
              </a:extLst>
            </p:cNvPr>
            <p:cNvGrpSpPr/>
            <p:nvPr/>
          </p:nvGrpSpPr>
          <p:grpSpPr>
            <a:xfrm rot="11852039">
              <a:off x="6055470" y="-2547113"/>
              <a:ext cx="5968530" cy="5594064"/>
              <a:chOff x="-2412662" y="-2662568"/>
              <a:chExt cx="11336702" cy="11342628"/>
            </a:xfrm>
          </p:grpSpPr>
          <p:pic>
            <p:nvPicPr>
              <p:cNvPr id="53" name="Picture 2" descr="Social structure - Wikipedia">
                <a:extLst>
                  <a:ext uri="{FF2B5EF4-FFF2-40B4-BE49-F238E27FC236}">
                    <a16:creationId xmlns:a16="http://schemas.microsoft.com/office/drawing/2014/main" id="{8C0CA9CB-9974-810E-8EE7-369338F41625}"/>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backgroundRemoval t="10000" b="90000" l="10000" r="90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3972953">
                <a:off x="70312" y="-3590964"/>
                <a:ext cx="7925332" cy="9782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ocial structure - Wikipedia">
                <a:extLst>
                  <a:ext uri="{FF2B5EF4-FFF2-40B4-BE49-F238E27FC236}">
                    <a16:creationId xmlns:a16="http://schemas.microsoft.com/office/drawing/2014/main" id="{186257A3-18D2-C008-5B20-0A24D47B4E1D}"/>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2662" y="-1822060"/>
                <a:ext cx="8508662" cy="105021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24B9E14F-4C6E-8103-3753-614545F5D4BA}"/>
                </a:ext>
              </a:extLst>
            </p:cNvPr>
            <p:cNvGrpSpPr/>
            <p:nvPr/>
          </p:nvGrpSpPr>
          <p:grpSpPr>
            <a:xfrm rot="13086212">
              <a:off x="3502113" y="-2132275"/>
              <a:ext cx="5980351" cy="6099923"/>
              <a:chOff x="2680701" y="-3703636"/>
              <a:chExt cx="12517610" cy="11481848"/>
            </a:xfrm>
          </p:grpSpPr>
          <p:pic>
            <p:nvPicPr>
              <p:cNvPr id="51" name="Picture 2" descr="Consumerism and the Teachings of the Catholic Church">
                <a:extLst>
                  <a:ext uri="{FF2B5EF4-FFF2-40B4-BE49-F238E27FC236}">
                    <a16:creationId xmlns:a16="http://schemas.microsoft.com/office/drawing/2014/main" id="{A598110D-EDDF-36E2-539B-CD27059D95BF}"/>
                  </a:ext>
                </a:extLst>
              </p:cNvPr>
              <p:cNvPicPr>
                <a:picLocks noChangeAspect="1" noChangeArrowheads="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rot="13546070">
                <a:off x="6737159" y="-1815308"/>
                <a:ext cx="8583312" cy="48066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onsumerism and the Teachings of the Catholic Church">
                <a:extLst>
                  <a:ext uri="{FF2B5EF4-FFF2-40B4-BE49-F238E27FC236}">
                    <a16:creationId xmlns:a16="http://schemas.microsoft.com/office/drawing/2014/main" id="{65D728BD-0C8F-C45D-5993-BA7EB076FF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524" b="91071" l="10000" r="90000">
                            <a14:foregroundMark x1="30667" y1="67857" x2="27000" y2="76786"/>
                            <a14:foregroundMark x1="27000" y1="76786" x2="32000" y2="81548"/>
                            <a14:foregroundMark x1="55000" y1="67262" x2="62667" y2="91071"/>
                            <a14:foregroundMark x1="62667" y1="91071" x2="26333" y2="73214"/>
                          </a14:backgroundRemoval>
                        </a14:imgEffect>
                      </a14:imgLayer>
                    </a14:imgProps>
                  </a:ext>
                  <a:ext uri="{28A0092B-C50C-407E-A947-70E740481C1C}">
                    <a14:useLocalDpi xmlns:a14="http://schemas.microsoft.com/office/drawing/2010/main" val="0"/>
                  </a:ext>
                </a:extLst>
              </a:blip>
              <a:srcRect/>
              <a:stretch>
                <a:fillRect/>
              </a:stretch>
            </p:blipFill>
            <p:spPr bwMode="auto">
              <a:xfrm>
                <a:off x="2680701" y="768350"/>
                <a:ext cx="12517610" cy="7009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BA6D975-AEC0-A133-D279-F30847B2B2C8}"/>
                </a:ext>
              </a:extLst>
            </p:cNvPr>
            <p:cNvGrpSpPr/>
            <p:nvPr/>
          </p:nvGrpSpPr>
          <p:grpSpPr>
            <a:xfrm rot="4844785">
              <a:off x="615329" y="-3599377"/>
              <a:ext cx="6378688" cy="5398151"/>
              <a:chOff x="-4931802" y="-903317"/>
              <a:chExt cx="11872829" cy="9778536"/>
            </a:xfrm>
          </p:grpSpPr>
          <p:pic>
            <p:nvPicPr>
              <p:cNvPr id="48" name="Picture 47" descr="Food Processing, Technology and Safety - Institute of Agricultural  Technology">
                <a:extLst>
                  <a:ext uri="{FF2B5EF4-FFF2-40B4-BE49-F238E27FC236}">
                    <a16:creationId xmlns:a16="http://schemas.microsoft.com/office/drawing/2014/main" id="{83CF648B-EDC0-7168-DA29-B8C5A4C200A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9741563" flipV="1">
                <a:off x="-1131575" y="3213461"/>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ood Processing, Technology and Safety - Institute of Agricultural  Technology">
                <a:extLst>
                  <a:ext uri="{FF2B5EF4-FFF2-40B4-BE49-F238E27FC236}">
                    <a16:creationId xmlns:a16="http://schemas.microsoft.com/office/drawing/2014/main" id="{92F503EA-BFE6-55D1-8513-CED80DBD8751}"/>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Effect>
                          <a14:artisticFilmGrain/>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rot="3417516">
                <a:off x="1052541" y="2986733"/>
                <a:ext cx="7071326" cy="470564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Food Processing, Technology and Safety - Institute of Agricultural  Technology">
                <a:extLst>
                  <a:ext uri="{FF2B5EF4-FFF2-40B4-BE49-F238E27FC236}">
                    <a16:creationId xmlns:a16="http://schemas.microsoft.com/office/drawing/2014/main" id="{E1A37AB1-8D3D-64CF-DEBA-9DB0C75CB87A}"/>
                  </a:ext>
                </a:extLst>
              </p:cNvPr>
              <p:cNvPicPr>
                <a:picLocks noChangeAspect="1" noChangeArrowheads="1"/>
              </p:cNvPicPr>
              <p:nvPr/>
            </p:nvPicPr>
            <p:blipFill>
              <a:blip r:embed="rId10">
                <a:extLst>
                  <a:ext uri="{BEBA8EAE-BF5A-486C-A8C5-ECC9F3942E4B}">
                    <a14:imgProps xmlns:a14="http://schemas.microsoft.com/office/drawing/2010/main">
                      <a14:imgLayer r:embed="rId8">
                        <a14:imgEffect>
                          <a14:backgroundRemoval t="9290" b="93443" l="2909" r="99273">
                            <a14:foregroundMark x1="1818" y1="55191" x2="16364" y2="25137"/>
                            <a14:foregroundMark x1="16364" y1="25137" x2="62182" y2="19672"/>
                            <a14:foregroundMark x1="62182" y1="19672" x2="69455" y2="20765"/>
                            <a14:foregroundMark x1="69455" y1="20765" x2="77091" y2="30055"/>
                            <a14:foregroundMark x1="77091" y1="30055" x2="99273" y2="93443"/>
                            <a14:foregroundMark x1="48000" y1="32787" x2="37818" y2="54098"/>
                            <a14:foregroundMark x1="37818" y1="54098" x2="36364" y2="74863"/>
                            <a14:foregroundMark x1="36364" y1="74863" x2="52727" y2="88525"/>
                            <a14:foregroundMark x1="52727" y1="88525" x2="67636" y2="86339"/>
                            <a14:foregroundMark x1="67636" y1="97268" x2="33091" y2="93989"/>
                            <a14:foregroundMark x1="33091" y1="93989" x2="23273" y2="82514"/>
                            <a14:foregroundMark x1="23273" y1="82514" x2="19636" y2="72131"/>
                            <a14:foregroundMark x1="14182" y1="68852" x2="4000" y2="64481"/>
                            <a14:foregroundMark x1="4000" y1="64481" x2="2909" y2="63388"/>
                          </a14:backgroundRemoval>
                        </a14:imgEffect>
                      </a14:imgLayer>
                    </a14:imgProps>
                  </a:ext>
                  <a:ext uri="{28A0092B-C50C-407E-A947-70E740481C1C}">
                    <a14:useLocalDpi xmlns:a14="http://schemas.microsoft.com/office/drawing/2010/main" val="0"/>
                  </a:ext>
                </a:extLst>
              </a:blip>
              <a:srcRect/>
              <a:stretch>
                <a:fillRect/>
              </a:stretch>
            </p:blipFill>
            <p:spPr bwMode="auto">
              <a:xfrm rot="19096008">
                <a:off x="-4931802" y="-903317"/>
                <a:ext cx="10300046" cy="685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D872D946-443F-E2B7-6980-558E93F65BE2}"/>
                </a:ext>
              </a:extLst>
            </p:cNvPr>
            <p:cNvGrpSpPr/>
            <p:nvPr/>
          </p:nvGrpSpPr>
          <p:grpSpPr>
            <a:xfrm rot="2649109">
              <a:off x="-1158275" y="-120621"/>
              <a:ext cx="3540828" cy="3642538"/>
              <a:chOff x="5212372" y="-406899"/>
              <a:chExt cx="7334023" cy="8300790"/>
            </a:xfrm>
          </p:grpSpPr>
          <p:pic>
            <p:nvPicPr>
              <p:cNvPr id="39" name="Picture 2" descr="7 Common Types of Plagiarism, With Examples | Grammarly Blog">
                <a:extLst>
                  <a:ext uri="{FF2B5EF4-FFF2-40B4-BE49-F238E27FC236}">
                    <a16:creationId xmlns:a16="http://schemas.microsoft.com/office/drawing/2014/main" id="{77425045-EC05-4612-FAC7-8E847642C2B5}"/>
                  </a:ext>
                </a:extLst>
              </p:cNvPr>
              <p:cNvPicPr>
                <a:picLocks noChangeAspect="1" noChangeArrowheads="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1663421">
                <a:off x="7958196" y="1685261"/>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7 Common Types of Plagiarism, With Examples | Grammarly Blog">
                <a:extLst>
                  <a:ext uri="{FF2B5EF4-FFF2-40B4-BE49-F238E27FC236}">
                    <a16:creationId xmlns:a16="http://schemas.microsoft.com/office/drawing/2014/main" id="{C852F7AA-12A6-8549-BC4E-E7B22FDCC2E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0997844">
                <a:off x="9365827" y="4412036"/>
                <a:ext cx="2922852" cy="174832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7 Common Types of Plagiarism, With Examples | Grammarly Blog">
                <a:extLst>
                  <a:ext uri="{FF2B5EF4-FFF2-40B4-BE49-F238E27FC236}">
                    <a16:creationId xmlns:a16="http://schemas.microsoft.com/office/drawing/2014/main" id="{BDECB98D-432D-C50E-391D-C55278FA1B5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21202614">
                <a:off x="5212372" y="-406899"/>
                <a:ext cx="7138352" cy="380603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5DE57342-36DB-B58F-6A4B-925291F0D119}"/>
                  </a:ext>
                </a:extLst>
              </p:cNvPr>
              <p:cNvGrpSpPr/>
              <p:nvPr/>
            </p:nvGrpSpPr>
            <p:grpSpPr>
              <a:xfrm rot="15452586">
                <a:off x="6087088" y="2154650"/>
                <a:ext cx="5334001" cy="6144481"/>
                <a:chOff x="7094989" y="698133"/>
                <a:chExt cx="5377590" cy="6949594"/>
              </a:xfrm>
            </p:grpSpPr>
            <p:pic>
              <p:nvPicPr>
                <p:cNvPr id="46" name="Picture 2" descr="7 Common Types of Plagiarism, With Examples | Grammarly Blog">
                  <a:extLst>
                    <a:ext uri="{FF2B5EF4-FFF2-40B4-BE49-F238E27FC236}">
                      <a16:creationId xmlns:a16="http://schemas.microsoft.com/office/drawing/2014/main" id="{4D2B9D46-A149-7701-B3BA-D6C774CF3008}"/>
                    </a:ext>
                  </a:extLst>
                </p:cNvPr>
                <p:cNvPicPr>
                  <a:picLocks noChangeAspect="1" noChangeArrowheads="1"/>
                </p:cNvPicPr>
                <p:nvPr/>
              </p:nvPicPr>
              <p:blipFill>
                <a:blip r:embed="rId11">
                  <a:grayscl/>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7 Common Types of Plagiarism, With Examples | Grammarly Blog">
                  <a:extLst>
                    <a:ext uri="{FF2B5EF4-FFF2-40B4-BE49-F238E27FC236}">
                      <a16:creationId xmlns:a16="http://schemas.microsoft.com/office/drawing/2014/main" id="{D774BE1E-B2D9-913B-C55B-1ACD0D7FD0E9}"/>
                    </a:ext>
                  </a:extLst>
                </p:cNvPr>
                <p:cNvPicPr>
                  <a:picLocks noChangeAspect="1" noChangeArrowheads="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63E2601D-A418-D88F-9681-EBCD6EBEC6E4}"/>
                  </a:ext>
                </a:extLst>
              </p:cNvPr>
              <p:cNvGrpSpPr/>
              <p:nvPr/>
            </p:nvGrpSpPr>
            <p:grpSpPr>
              <a:xfrm>
                <a:off x="7212394" y="927101"/>
                <a:ext cx="5334001" cy="6144481"/>
                <a:chOff x="7094989" y="698133"/>
                <a:chExt cx="5377590" cy="6949594"/>
              </a:xfrm>
            </p:grpSpPr>
            <p:pic>
              <p:nvPicPr>
                <p:cNvPr id="44" name="Picture 2" descr="7 Common Types of Plagiarism, With Examples | Grammarly Blog">
                  <a:extLst>
                    <a:ext uri="{FF2B5EF4-FFF2-40B4-BE49-F238E27FC236}">
                      <a16:creationId xmlns:a16="http://schemas.microsoft.com/office/drawing/2014/main" id="{C4FE67D7-96AD-9EC9-1421-7D13E55EC2FE}"/>
                    </a:ext>
                  </a:extLst>
                </p:cNvPr>
                <p:cNvPicPr>
                  <a:picLocks noChangeAspect="1" noChangeArrowheads="1"/>
                </p:cNvPicPr>
                <p:nvPr/>
              </p:nvPicPr>
              <p:blipFill>
                <a:blip r:embed="rId13">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7968113">
                  <a:off x="9273750" y="1672105"/>
                  <a:ext cx="4172801" cy="22248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7 Common Types of Plagiarism, With Examples | Grammarly Blog">
                  <a:extLst>
                    <a:ext uri="{FF2B5EF4-FFF2-40B4-BE49-F238E27FC236}">
                      <a16:creationId xmlns:a16="http://schemas.microsoft.com/office/drawing/2014/main" id="{9DE45947-F8BD-7EA0-E0E2-A7979AE1D8E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013" b="89700" l="915" r="97941">
                              <a14:foregroundMark x1="6865" y1="23176" x2="8467" y2="23176"/>
                              <a14:foregroundMark x1="86499" y1="26609" x2="98169" y2="28755"/>
                              <a14:foregroundMark x1="2746" y1="15021" x2="915" y2="15021"/>
                            </a14:backgroundRemoval>
                          </a14:imgEffect>
                        </a14:imgLayer>
                      </a14:imgProps>
                    </a:ext>
                    <a:ext uri="{28A0092B-C50C-407E-A947-70E740481C1C}">
                      <a14:useLocalDpi xmlns:a14="http://schemas.microsoft.com/office/drawing/2010/main" val="0"/>
                    </a:ext>
                  </a:extLst>
                </a:blip>
                <a:srcRect/>
                <a:stretch>
                  <a:fillRect/>
                </a:stretch>
              </p:blipFill>
              <p:spPr bwMode="auto">
                <a:xfrm rot="7151070">
                  <a:off x="6121018" y="4448898"/>
                  <a:ext cx="4172800" cy="22248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 name="Group 8">
              <a:extLst>
                <a:ext uri="{FF2B5EF4-FFF2-40B4-BE49-F238E27FC236}">
                  <a16:creationId xmlns:a16="http://schemas.microsoft.com/office/drawing/2014/main" id="{FBC29D4A-3E96-AC72-FB49-37ADD984670D}"/>
                </a:ext>
              </a:extLst>
            </p:cNvPr>
            <p:cNvGrpSpPr/>
            <p:nvPr/>
          </p:nvGrpSpPr>
          <p:grpSpPr>
            <a:xfrm rot="5654951">
              <a:off x="9643324" y="2735844"/>
              <a:ext cx="5333404" cy="5000357"/>
              <a:chOff x="-2263633" y="-5051373"/>
              <a:chExt cx="11742868" cy="16909730"/>
            </a:xfrm>
          </p:grpSpPr>
          <p:pic>
            <p:nvPicPr>
              <p:cNvPr id="36" name="Picture 2" descr="Effects | Facts – Climate Change: Vital Signs of the Planet">
                <a:extLst>
                  <a:ext uri="{FF2B5EF4-FFF2-40B4-BE49-F238E27FC236}">
                    <a16:creationId xmlns:a16="http://schemas.microsoft.com/office/drawing/2014/main" id="{BBC06B29-3774-534A-4F0D-E71560C950FE}"/>
                  </a:ext>
                </a:extLst>
              </p:cNvPr>
              <p:cNvPicPr>
                <a:picLocks noChangeAspect="1" noChangeArrowheads="1"/>
              </p:cNvPicPr>
              <p:nvPr/>
            </p:nvPicPr>
            <p:blipFill rotWithShape="1">
              <a:blip r:embed="rId14">
                <a:duotone>
                  <a:prstClr val="black"/>
                  <a:schemeClr val="accent2">
                    <a:tint val="45000"/>
                    <a:satMod val="400000"/>
                  </a:schemeClr>
                </a:duotone>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0"/>
                        </a14:imgEffect>
                      </a14:imgLayer>
                    </a14:imgProps>
                  </a:ext>
                  <a:ext uri="{28A0092B-C50C-407E-A947-70E740481C1C}">
                    <a14:useLocalDpi xmlns:a14="http://schemas.microsoft.com/office/drawing/2010/main" val="0"/>
                  </a:ext>
                </a:extLst>
              </a:blip>
              <a:srcRect l="33437" r="33334"/>
              <a:stretch/>
            </p:blipFill>
            <p:spPr bwMode="auto">
              <a:xfrm rot="12907740">
                <a:off x="-2263633" y="-5051373"/>
                <a:ext cx="8456024" cy="125316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ffects | Facts – Climate Change: Vital Signs of the Planet">
                <a:extLst>
                  <a:ext uri="{FF2B5EF4-FFF2-40B4-BE49-F238E27FC236}">
                    <a16:creationId xmlns:a16="http://schemas.microsoft.com/office/drawing/2014/main" id="{857F00E1-8CA2-70B8-7F17-829C714A2F65}"/>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2415652">
                <a:off x="-1132255" y="2178526"/>
                <a:ext cx="6531711" cy="96798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Effects | Facts – Climate Change: Vital Signs of the Planet">
                <a:extLst>
                  <a:ext uri="{FF2B5EF4-FFF2-40B4-BE49-F238E27FC236}">
                    <a16:creationId xmlns:a16="http://schemas.microsoft.com/office/drawing/2014/main" id="{B9B68069-31F8-198F-69CE-33C6A8DA0701}"/>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5">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17209015">
                <a:off x="2999683" y="-3330037"/>
                <a:ext cx="5221288" cy="7737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AA0111F4-5F76-8DCC-D2BF-9DFDCA0BC52C}"/>
                </a:ext>
              </a:extLst>
            </p:cNvPr>
            <p:cNvGrpSpPr/>
            <p:nvPr/>
          </p:nvGrpSpPr>
          <p:grpSpPr>
            <a:xfrm rot="11060384">
              <a:off x="8535805" y="-3407762"/>
              <a:ext cx="6870916" cy="7982931"/>
              <a:chOff x="3615501" y="-2688181"/>
              <a:chExt cx="12184132" cy="14523265"/>
            </a:xfrm>
            <a:effectLst>
              <a:outerShdw blurRad="50800" dist="38100" dir="2700000" algn="tl" rotWithShape="0">
                <a:prstClr val="black">
                  <a:alpha val="40000"/>
                </a:prstClr>
              </a:outerShdw>
            </a:effectLst>
          </p:grpSpPr>
          <p:pic>
            <p:nvPicPr>
              <p:cNvPr id="27" name="Picture 2" descr="How do viral infections cause autoimmune diseases?">
                <a:extLst>
                  <a:ext uri="{FF2B5EF4-FFF2-40B4-BE49-F238E27FC236}">
                    <a16:creationId xmlns:a16="http://schemas.microsoft.com/office/drawing/2014/main" id="{F8FB6B71-535C-5A3D-D537-19063C29ED32}"/>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7608427" y="1748798"/>
                <a:ext cx="3975240" cy="27004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ow do viral infections cause autoimmune diseases?">
                <a:extLst>
                  <a:ext uri="{FF2B5EF4-FFF2-40B4-BE49-F238E27FC236}">
                    <a16:creationId xmlns:a16="http://schemas.microsoft.com/office/drawing/2014/main" id="{206D5193-2A5C-BADB-A1BD-EFB11B84FED5}"/>
                  </a:ext>
                </a:extLst>
              </p:cNvPr>
              <p:cNvPicPr>
                <a:picLocks noChangeAspect="1" noChangeArrowheads="1"/>
              </p:cNvPicPr>
              <p:nvPr/>
            </p:nvPicPr>
            <p:blipFill>
              <a:blip r:embed="rId19">
                <a:extLst>
                  <a:ext uri="{BEBA8EAE-BF5A-486C-A8C5-ECC9F3942E4B}">
                    <a14:imgProps xmlns:a14="http://schemas.microsoft.com/office/drawing/2010/main">
                      <a14:imgLayer r:embed="rId18">
                        <a14:imgEffect>
                          <a14:backgroundRemoval t="10000" b="90000" l="10000" r="90000"/>
                        </a14:imgEffect>
                        <a14:imgEffect>
                          <a14:artisticPencilSketch/>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6527869" y="2563319"/>
                <a:ext cx="11042276" cy="75012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ow do viral infections cause autoimmune diseases?">
                <a:extLst>
                  <a:ext uri="{FF2B5EF4-FFF2-40B4-BE49-F238E27FC236}">
                    <a16:creationId xmlns:a16="http://schemas.microsoft.com/office/drawing/2014/main" id="{2C9CB102-259E-4DB8-74D9-7993ED59CA7C}"/>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3615501" y="-1727418"/>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ow do viral infections cause autoimmune diseases?">
                <a:extLst>
                  <a:ext uri="{FF2B5EF4-FFF2-40B4-BE49-F238E27FC236}">
                    <a16:creationId xmlns:a16="http://schemas.microsoft.com/office/drawing/2014/main" id="{600B52FC-2D70-CEB8-943C-D30425BEB856}"/>
                  </a:ext>
                </a:extLst>
              </p:cNvPr>
              <p:cNvPicPr>
                <a:picLocks noChangeAspect="1" noChangeArrowheads="1"/>
              </p:cNvPicPr>
              <p:nvPr/>
            </p:nvPicPr>
            <p:blipFill>
              <a:blip r:embed="rId20">
                <a:extLst>
                  <a:ext uri="{BEBA8EAE-BF5A-486C-A8C5-ECC9F3942E4B}">
                    <a14:imgProps xmlns:a14="http://schemas.microsoft.com/office/drawing/2010/main">
                      <a14:imgLayer r:embed="rId18">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772025" y="-108585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ow do viral infections cause autoimmune diseases?">
                <a:extLst>
                  <a:ext uri="{FF2B5EF4-FFF2-40B4-BE49-F238E27FC236}">
                    <a16:creationId xmlns:a16="http://schemas.microsoft.com/office/drawing/2014/main" id="{62EBC70F-8D88-26CA-93CC-4E5B75611043}"/>
                  </a:ext>
                </a:extLst>
              </p:cNvPr>
              <p:cNvPicPr>
                <a:picLocks noChangeAspect="1" noChangeArrowheads="1"/>
              </p:cNvPicPr>
              <p:nvPr/>
            </p:nvPicPr>
            <p:blipFill>
              <a:blip r:embed="rId21">
                <a:extLst>
                  <a:ext uri="{BEBA8EAE-BF5A-486C-A8C5-ECC9F3942E4B}">
                    <a14:imgProps xmlns:a14="http://schemas.microsoft.com/office/drawing/2010/main">
                      <a14:imgLayer r:embed="rId18">
                        <a14:imgEffect>
                          <a14:backgroundRemoval t="10000" b="90000" l="10000" r="90000"/>
                        </a14:imgEffect>
                        <a14:imgEffect>
                          <a14:artisticPencilSketch/>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rot="1742930">
                <a:off x="7645250" y="-80208"/>
                <a:ext cx="4773189" cy="3579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ow do viral infections cause autoimmune diseases?">
                <a:extLst>
                  <a:ext uri="{FF2B5EF4-FFF2-40B4-BE49-F238E27FC236}">
                    <a16:creationId xmlns:a16="http://schemas.microsoft.com/office/drawing/2014/main" id="{080AD2F1-03C6-401B-C16F-3AECB5C6C61F}"/>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5579578" y="4260273"/>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ow do viral infections cause autoimmune diseases?">
                <a:extLst>
                  <a:ext uri="{FF2B5EF4-FFF2-40B4-BE49-F238E27FC236}">
                    <a16:creationId xmlns:a16="http://schemas.microsoft.com/office/drawing/2014/main" id="{DD2560C6-75A0-453F-06AE-EAE1AFE79862}"/>
                  </a:ext>
                </a:extLst>
              </p:cNvPr>
              <p:cNvPicPr>
                <a:picLocks noChangeAspect="1" noChangeArrowheads="1"/>
              </p:cNvPicPr>
              <p:nvPr/>
            </p:nvPicPr>
            <p:blipFill>
              <a:blip r:embed="rId17">
                <a:duotone>
                  <a:prstClr val="black"/>
                  <a:schemeClr val="accent5">
                    <a:tint val="45000"/>
                    <a:satMod val="400000"/>
                  </a:schemeClr>
                </a:duotone>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67650" y="-2688181"/>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w do viral infections cause autoimmune diseases?">
                <a:extLst>
                  <a:ext uri="{FF2B5EF4-FFF2-40B4-BE49-F238E27FC236}">
                    <a16:creationId xmlns:a16="http://schemas.microsoft.com/office/drawing/2014/main" id="{641BC79E-D60E-D96C-CA44-899A3C5C1872}"/>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481228">
                <a:off x="7741697" y="2147001"/>
                <a:ext cx="5405488" cy="405411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ow do viral infections cause autoimmune diseases?">
                <a:extLst>
                  <a:ext uri="{FF2B5EF4-FFF2-40B4-BE49-F238E27FC236}">
                    <a16:creationId xmlns:a16="http://schemas.microsoft.com/office/drawing/2014/main" id="{6C9C2D81-CD2F-DFD0-0505-88B50A24372D}"/>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10061387" y="1072671"/>
                <a:ext cx="3975240" cy="2700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A2CC9F8-A2A2-7A50-D79C-6E51721D311F}"/>
                </a:ext>
              </a:extLst>
            </p:cNvPr>
            <p:cNvGrpSpPr/>
            <p:nvPr/>
          </p:nvGrpSpPr>
          <p:grpSpPr>
            <a:xfrm rot="9031173">
              <a:off x="8196865" y="4347639"/>
              <a:ext cx="5220953" cy="4944096"/>
              <a:chOff x="3188058" y="-2199703"/>
              <a:chExt cx="11693393" cy="10090811"/>
            </a:xfrm>
          </p:grpSpPr>
          <p:pic>
            <p:nvPicPr>
              <p:cNvPr id="23" name="Picture 2" descr="India 2023 Top 5 Trends to Watch in Cybersecurity">
                <a:extLst>
                  <a:ext uri="{FF2B5EF4-FFF2-40B4-BE49-F238E27FC236}">
                    <a16:creationId xmlns:a16="http://schemas.microsoft.com/office/drawing/2014/main" id="{B87A8A86-8FA2-6ABE-3949-23F4F1654D9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PlasticWrap/>
                        </a14:imgEffect>
                      </a14:imgLayer>
                    </a14:imgProps>
                  </a:ext>
                  <a:ext uri="{28A0092B-C50C-407E-A947-70E740481C1C}">
                    <a14:useLocalDpi xmlns:a14="http://schemas.microsoft.com/office/drawing/2010/main" val="0"/>
                  </a:ext>
                </a:extLst>
              </a:blip>
              <a:srcRect l="37579"/>
              <a:stretch/>
            </p:blipFill>
            <p:spPr bwMode="auto">
              <a:xfrm rot="18175536">
                <a:off x="7655689" y="-1043799"/>
                <a:ext cx="6468664" cy="41568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ndia 2023 Top 5 Trends to Watch in Cybersecurity">
                <a:extLst>
                  <a:ext uri="{FF2B5EF4-FFF2-40B4-BE49-F238E27FC236}">
                    <a16:creationId xmlns:a16="http://schemas.microsoft.com/office/drawing/2014/main" id="{437BDA71-986B-BD28-6A7D-4C7812030B00}"/>
                  </a:ext>
                </a:extLst>
              </p:cNvPr>
              <p:cNvPicPr>
                <a:picLocks noChangeAspect="1" noChangeArrowheads="1"/>
              </p:cNvPicPr>
              <p:nvPr/>
            </p:nvPicPr>
            <p:blipFill rotWithShape="1">
              <a:blip r:embed="rId24">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osiaicBubbles/>
                        </a14:imgEffect>
                        <a14:imgEffect>
                          <a14:saturation sat="0"/>
                        </a14:imgEffect>
                      </a14:imgLayer>
                    </a14:imgProps>
                  </a:ext>
                  <a:ext uri="{28A0092B-C50C-407E-A947-70E740481C1C}">
                    <a14:useLocalDpi xmlns:a14="http://schemas.microsoft.com/office/drawing/2010/main" val="0"/>
                  </a:ext>
                </a:extLst>
              </a:blip>
              <a:srcRect l="37579"/>
              <a:stretch/>
            </p:blipFill>
            <p:spPr bwMode="auto">
              <a:xfrm>
                <a:off x="5621667" y="1838325"/>
                <a:ext cx="7811334" cy="50196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ndia 2023 Top 5 Trends to Watch in Cybersecurity">
                <a:extLst>
                  <a:ext uri="{FF2B5EF4-FFF2-40B4-BE49-F238E27FC236}">
                    <a16:creationId xmlns:a16="http://schemas.microsoft.com/office/drawing/2014/main" id="{4ABABD7D-79C1-C36A-B6B3-2E290CDCE83B}"/>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arker/>
                        </a14:imgEffect>
                      </a14:imgLayer>
                    </a14:imgProps>
                  </a:ext>
                  <a:ext uri="{28A0092B-C50C-407E-A947-70E740481C1C}">
                    <a14:useLocalDpi xmlns:a14="http://schemas.microsoft.com/office/drawing/2010/main" val="0"/>
                  </a:ext>
                </a:extLst>
              </a:blip>
              <a:srcRect l="37579"/>
              <a:stretch/>
            </p:blipFill>
            <p:spPr bwMode="auto">
              <a:xfrm rot="18905426">
                <a:off x="9065568" y="4153738"/>
                <a:ext cx="5815883" cy="37373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ndia 2023 Top 5 Trends to Watch in Cybersecurity">
                <a:extLst>
                  <a:ext uri="{FF2B5EF4-FFF2-40B4-BE49-F238E27FC236}">
                    <a16:creationId xmlns:a16="http://schemas.microsoft.com/office/drawing/2014/main" id="{1568E0CA-024D-FDE2-6515-A4B67BF9DD4E}"/>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Texturizer/>
                        </a14:imgEffect>
                      </a14:imgLayer>
                    </a14:imgProps>
                  </a:ext>
                  <a:ext uri="{28A0092B-C50C-407E-A947-70E740481C1C}">
                    <a14:useLocalDpi xmlns:a14="http://schemas.microsoft.com/office/drawing/2010/main" val="0"/>
                  </a:ext>
                </a:extLst>
              </a:blip>
              <a:srcRect l="37579"/>
              <a:stretch/>
            </p:blipFill>
            <p:spPr bwMode="auto">
              <a:xfrm rot="10800000">
                <a:off x="3188058" y="0"/>
                <a:ext cx="5815883" cy="3737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27E7540-55CD-07FB-B32E-E0C2F3B794C6}"/>
                </a:ext>
              </a:extLst>
            </p:cNvPr>
            <p:cNvGrpSpPr/>
            <p:nvPr/>
          </p:nvGrpSpPr>
          <p:grpSpPr>
            <a:xfrm rot="7130450">
              <a:off x="-426729" y="1789681"/>
              <a:ext cx="5534328" cy="8280924"/>
              <a:chOff x="2257686" y="-5569362"/>
              <a:chExt cx="14692717" cy="21142230"/>
            </a:xfrm>
          </p:grpSpPr>
          <p:pic>
            <p:nvPicPr>
              <p:cNvPr id="20" name="Picture 2" descr="Misinformation on social media is linked to vaccine hesitancy, says study |  Gavi, the Vaccine Alliance">
                <a:extLst>
                  <a:ext uri="{FF2B5EF4-FFF2-40B4-BE49-F238E27FC236}">
                    <a16:creationId xmlns:a16="http://schemas.microsoft.com/office/drawing/2014/main" id="{310EF62F-9746-3CF5-3F65-0B3BC3AC60FF}"/>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2923983">
                <a:off x="887555" y="-4199231"/>
                <a:ext cx="8220788" cy="54805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isinformation on social media is linked to vaccine hesitancy, says study |  Gavi, the Vaccine Alliance">
                <a:extLst>
                  <a:ext uri="{FF2B5EF4-FFF2-40B4-BE49-F238E27FC236}">
                    <a16:creationId xmlns:a16="http://schemas.microsoft.com/office/drawing/2014/main" id="{36BE2269-3C3E-22EC-A277-85039C7617F2}"/>
                  </a:ext>
                </a:extLst>
              </p:cNvPr>
              <p:cNvPicPr>
                <a:picLocks noChangeAspect="1" noChangeArrowheads="1"/>
              </p:cNvPicPr>
              <p:nvPr/>
            </p:nvPicPr>
            <p:blipFill>
              <a:blip r:embed="rId29">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WatercolorSpong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4465882">
                <a:off x="6058747" y="4681211"/>
                <a:ext cx="13069988" cy="87133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sinformation on social media is linked to vaccine hesitancy, says study |  Gavi, the Vaccine Alliance">
                <a:extLst>
                  <a:ext uri="{FF2B5EF4-FFF2-40B4-BE49-F238E27FC236}">
                    <a16:creationId xmlns:a16="http://schemas.microsoft.com/office/drawing/2014/main" id="{959066EA-D2C8-F5AF-51AE-E224F1585F7C}"/>
                  </a:ext>
                </a:extLst>
              </p:cNvPr>
              <p:cNvPicPr>
                <a:picLocks noChangeAspect="1" noChangeArrowheads="1"/>
              </p:cNvPicPr>
              <p:nvPr/>
            </p:nvPicPr>
            <p:blipFill>
              <a:blip r:embed="rId30">
                <a:extLst>
                  <a:ext uri="{BEBA8EAE-BF5A-486C-A8C5-ECC9F3942E4B}">
                    <a14:imgProps xmlns:a14="http://schemas.microsoft.com/office/drawing/2010/main">
                      <a14:imgLayer r:embed="rId28">
                        <a14:imgEffect>
                          <a14:backgroundRemoval t="10000" b="94271" l="10000" r="99792">
                            <a14:foregroundMark x1="67153" y1="91875" x2="83264" y2="96771"/>
                            <a14:foregroundMark x1="83264" y1="96771" x2="94236" y2="96563"/>
                            <a14:foregroundMark x1="94236" y1="96563" x2="99583" y2="94063"/>
                            <a14:foregroundMark x1="99583" y1="94063" x2="95903" y2="18646"/>
                            <a14:foregroundMark x1="95903" y1="18646" x2="93403" y2="11458"/>
                            <a14:foregroundMark x1="93403" y1="11458" x2="85764" y2="7708"/>
                            <a14:foregroundMark x1="85764" y1="7708" x2="79583" y2="11875"/>
                            <a14:foregroundMark x1="79583" y1="11875" x2="61111" y2="76458"/>
                            <a14:foregroundMark x1="62465" y1="84919" x2="62778" y2="86875"/>
                            <a14:foregroundMark x1="61111" y1="76458" x2="62445" y2="84791"/>
                            <a14:foregroundMark x1="64907" y1="88840" x2="65234" y2="89141"/>
                            <a14:foregroundMark x1="64472" y1="88438" x2="64724" y2="88670"/>
                            <a14:foregroundMark x1="62778" y1="86875" x2="63141" y2="87210"/>
                            <a14:foregroundMark x1="90417" y1="57604" x2="79028" y2="73229"/>
                            <a14:foregroundMark x1="74722" y1="47708" x2="70417" y2="59167"/>
                            <a14:foregroundMark x1="70417" y1="59167" x2="72639" y2="73854"/>
                            <a14:foregroundMark x1="72639" y1="73854" x2="76181" y2="80625"/>
                            <a14:foregroundMark x1="76181" y1="80625" x2="80208" y2="84583"/>
                            <a14:foregroundMark x1="79792" y1="82813" x2="90000" y2="86875"/>
                            <a14:foregroundMark x1="90000" y1="86875" x2="96250" y2="85000"/>
                            <a14:foregroundMark x1="96250" y1="85000" x2="99861" y2="81146"/>
                            <a14:foregroundMark x1="76389" y1="93333" x2="90000" y2="94271"/>
                            <a14:foregroundMark x1="90000" y1="94271" x2="92500" y2="93854"/>
                            <a14:backgroundMark x1="63194" y1="89375" x2="64097" y2="86563"/>
                            <a14:backgroundMark x1="65069" y1="88438" x2="64306" y2="86771"/>
                            <a14:backgroundMark x1="64653" y1="89583" x2="64375" y2="88021"/>
                            <a14:backgroundMark x1="65764" y1="90938" x2="63194" y2="87396"/>
                            <a14:backgroundMark x1="65347" y1="90104" x2="64861" y2="87083"/>
                            <a14:backgroundMark x1="65347" y1="91042" x2="66042" y2="91250"/>
                            <a14:backgroundMark x1="66389" y1="90208" x2="64861" y2="87813"/>
                            <a14:backgroundMark x1="64931" y1="89583" x2="64722" y2="88021"/>
                          </a14:backgroundRemoval>
                        </a14:imgEffect>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rot="17848220">
                <a:off x="4279358" y="505836"/>
                <a:ext cx="9469877" cy="6313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8A891B4C-B4B2-8729-E259-DB2583511189}"/>
                </a:ext>
              </a:extLst>
            </p:cNvPr>
            <p:cNvGrpSpPr/>
            <p:nvPr/>
          </p:nvGrpSpPr>
          <p:grpSpPr>
            <a:xfrm rot="10134497">
              <a:off x="4827589" y="2908011"/>
              <a:ext cx="7360750" cy="9892811"/>
              <a:chOff x="-7062653" y="-2478769"/>
              <a:chExt cx="14593280" cy="17467304"/>
            </a:xfrm>
          </p:grpSpPr>
          <p:pic>
            <p:nvPicPr>
              <p:cNvPr id="18" name="Picture 2" descr="Sustainable Waste Management in Indore: A Case Study">
                <a:extLst>
                  <a:ext uri="{FF2B5EF4-FFF2-40B4-BE49-F238E27FC236}">
                    <a16:creationId xmlns:a16="http://schemas.microsoft.com/office/drawing/2014/main" id="{906CA288-74B3-5122-F355-C68220CFC618}"/>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3061095">
                <a:off x="-7080693" y="1364038"/>
                <a:ext cx="17467304" cy="97816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ustainable Waste Management in Indore: A Case Study">
                <a:extLst>
                  <a:ext uri="{FF2B5EF4-FFF2-40B4-BE49-F238E27FC236}">
                    <a16:creationId xmlns:a16="http://schemas.microsoft.com/office/drawing/2014/main" id="{92ED6405-C8FD-098F-7A5C-73D4B3BCBE08}"/>
                  </a:ext>
                </a:extLst>
              </p:cNvPr>
              <p:cNvPicPr>
                <a:picLocks noChangeAspect="1" noChangeArrowheads="1"/>
              </p:cNvPicPr>
              <p:nvPr/>
            </p:nvPicPr>
            <p:blipFill>
              <a:blip r:embed="rId33">
                <a:duotone>
                  <a:prstClr val="black"/>
                  <a:srgbClr val="D9C3A5">
                    <a:tint val="50000"/>
                    <a:satMod val="180000"/>
                  </a:srgbClr>
                </a:duotone>
                <a:extLst>
                  <a:ext uri="{BEBA8EAE-BF5A-486C-A8C5-ECC9F3942E4B}">
                    <a14:imgProps xmlns:a14="http://schemas.microsoft.com/office/drawing/2010/main">
                      <a14:imgLayer r:embed="rId32">
                        <a14:imgEffect>
                          <a14:backgroundRemoval t="9524" b="98810" l="5000" r="91000">
                            <a14:foregroundMark x1="52333" y1="49405" x2="36000" y2="44048"/>
                            <a14:foregroundMark x1="36000" y1="44048" x2="36000" y2="33929"/>
                            <a14:foregroundMark x1="36000" y1="33929" x2="70000" y2="38095"/>
                            <a14:foregroundMark x1="70000" y1="38095" x2="78333" y2="48214"/>
                            <a14:foregroundMark x1="78333" y1="48214" x2="61000" y2="61310"/>
                            <a14:foregroundMark x1="61000" y1="61310" x2="51000" y2="53571"/>
                            <a14:foregroundMark x1="43000" y1="63095" x2="31333" y2="64286"/>
                            <a14:foregroundMark x1="31333" y1="64286" x2="28667" y2="75595"/>
                            <a14:foregroundMark x1="28667" y1="75595" x2="28923" y2="76967"/>
                            <a14:foregroundMark x1="58110" y1="83316" x2="57333" y2="70833"/>
                            <a14:foregroundMark x1="57333" y1="70833" x2="43000" y2="59524"/>
                            <a14:foregroundMark x1="43000" y1="59524" x2="37333" y2="61310"/>
                            <a14:foregroundMark x1="67333" y1="64286" x2="88333" y2="61905"/>
                            <a14:foregroundMark x1="88333" y1="61905" x2="87982" y2="69123"/>
                            <a14:foregroundMark x1="28667" y1="34524" x2="13667" y2="36310"/>
                            <a14:foregroundMark x1="13667" y1="36310" x2="11333" y2="47619"/>
                            <a14:foregroundMark x1="11333" y1="47619" x2="12333" y2="52381"/>
                            <a14:foregroundMark x1="96419" y1="89894" x2="98333" y2="88095"/>
                            <a14:foregroundMark x1="98333" y1="88095" x2="99000" y2="75000"/>
                            <a14:foregroundMark x1="96512" y1="63338" x2="96333" y2="62500"/>
                            <a14:foregroundMark x1="99000" y1="75000" x2="96533" y2="63436"/>
                            <a14:foregroundMark x1="96333" y1="62500" x2="87333" y2="54762"/>
                            <a14:foregroundMark x1="87333" y1="54762" x2="97000" y2="33333"/>
                            <a14:foregroundMark x1="97000" y1="33333" x2="91000" y2="27976"/>
                            <a14:foregroundMark x1="91000" y1="27976" x2="83667" y2="31548"/>
                            <a14:foregroundMark x1="83667" y1="31548" x2="79000" y2="40476"/>
                            <a14:backgroundMark x1="15667" y1="80952" x2="34333" y2="98810"/>
                            <a14:backgroundMark x1="34333" y1="98810" x2="66333" y2="94643"/>
                            <a14:backgroundMark x1="66333" y1="94643" x2="92667" y2="76786"/>
                            <a14:backgroundMark x1="4333" y1="87500" x2="19333" y2="94643"/>
                            <a14:backgroundMark x1="96667" y1="90476" x2="79667" y2="9821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025725">
                <a:off x="-7062653" y="-2376381"/>
                <a:ext cx="14593280" cy="8172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0B0AFDF-0996-3991-20B3-9DE9380EC467}"/>
                </a:ext>
              </a:extLst>
            </p:cNvPr>
            <p:cNvGrpSpPr/>
            <p:nvPr/>
          </p:nvGrpSpPr>
          <p:grpSpPr>
            <a:xfrm rot="431018">
              <a:off x="-1258824" y="2574671"/>
              <a:ext cx="3525005" cy="3509825"/>
              <a:chOff x="-1701239" y="-2014077"/>
              <a:chExt cx="8447753" cy="8691528"/>
            </a:xfrm>
          </p:grpSpPr>
          <p:pic>
            <p:nvPicPr>
              <p:cNvPr id="15" name="Picture 2" descr="How to get over a rejection from your network - The Business Journals">
                <a:extLst>
                  <a:ext uri="{FF2B5EF4-FFF2-40B4-BE49-F238E27FC236}">
                    <a16:creationId xmlns:a16="http://schemas.microsoft.com/office/drawing/2014/main" id="{DD7A7320-6966-88C4-04D3-9AB1355BACC5}"/>
                  </a:ext>
                </a:extLst>
              </p:cNvPr>
              <p:cNvPicPr>
                <a:picLocks noChangeAspect="1" noChangeArrowheads="1"/>
              </p:cNvPicPr>
              <p:nvPr/>
            </p:nvPicPr>
            <p:blipFill rotWithShape="1">
              <a:blip r:embed="rId34">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704108">
                <a:off x="-1251864" y="2016683"/>
                <a:ext cx="4192831" cy="50915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ow to get over a rejection from your network - The Business Journals">
                <a:extLst>
                  <a:ext uri="{FF2B5EF4-FFF2-40B4-BE49-F238E27FC236}">
                    <a16:creationId xmlns:a16="http://schemas.microsoft.com/office/drawing/2014/main" id="{99C5961B-9549-919B-987F-966593C754DB}"/>
                  </a:ext>
                </a:extLst>
              </p:cNvPr>
              <p:cNvPicPr>
                <a:picLocks noChangeAspect="1" noChangeArrowheads="1"/>
              </p:cNvPicPr>
              <p:nvPr/>
            </p:nvPicPr>
            <p:blipFill rotWithShape="1">
              <a:blip r:embed="rId34">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Effect>
                          <a14:saturation sat="33000"/>
                        </a14:imgEffect>
                      </a14:imgLayer>
                    </a14:imgProps>
                  </a:ext>
                  <a:ext uri="{28A0092B-C50C-407E-A947-70E740481C1C}">
                    <a14:useLocalDpi xmlns:a14="http://schemas.microsoft.com/office/drawing/2010/main" val="0"/>
                  </a:ext>
                </a:extLst>
              </a:blip>
              <a:srcRect r="53555"/>
              <a:stretch/>
            </p:blipFill>
            <p:spPr bwMode="auto">
              <a:xfrm rot="21442105">
                <a:off x="1720270" y="-2014077"/>
                <a:ext cx="5026244" cy="61036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w to get over a rejection from your network - The Business Journals">
                <a:extLst>
                  <a:ext uri="{FF2B5EF4-FFF2-40B4-BE49-F238E27FC236}">
                    <a16:creationId xmlns:a16="http://schemas.microsoft.com/office/drawing/2014/main" id="{84B23F72-57D8-73C6-5E0D-D5A29691F0D5}"/>
                  </a:ext>
                </a:extLst>
              </p:cNvPr>
              <p:cNvPicPr>
                <a:picLocks noChangeAspect="1" noChangeArrowheads="1"/>
              </p:cNvPicPr>
              <p:nvPr/>
            </p:nvPicPr>
            <p:blipFill rotWithShape="1">
              <a:blip r:embed="rId36">
                <a:extLst>
                  <a:ext uri="{BEBA8EAE-BF5A-486C-A8C5-ECC9F3942E4B}">
                    <a14:imgProps xmlns:a14="http://schemas.microsoft.com/office/drawing/2010/main">
                      <a14:imgLayer r:embed="rId35">
                        <a14:imgEffect>
                          <a14:backgroundRemoval t="7565" b="89835" l="800" r="44400">
                            <a14:foregroundMark x1="14726" y1="46376" x2="133" y2="52246"/>
                            <a14:foregroundMark x1="133" y1="52246" x2="800" y2="26241"/>
                            <a14:foregroundMark x1="800" y1="26241" x2="7733" y2="19385"/>
                            <a14:foregroundMark x1="7733" y1="19385" x2="9067" y2="21040"/>
                            <a14:foregroundMark x1="20533" y1="10165" x2="27467" y2="7092"/>
                            <a14:foregroundMark x1="27467" y1="7092" x2="35733" y2="7801"/>
                            <a14:foregroundMark x1="35733" y1="7801" x2="37867" y2="9929"/>
                            <a14:foregroundMark x1="41600" y1="20095" x2="45067" y2="30969"/>
                            <a14:foregroundMark x1="45067" y1="30969" x2="44400" y2="44917"/>
                            <a14:foregroundMark x1="44400" y1="44917" x2="41067" y2="54374"/>
                            <a14:backgroundMark x1="13733" y1="48700" x2="20000" y2="51537"/>
                          </a14:backgroundRemoval>
                        </a14:imgEffect>
                        <a14:imgEffect>
                          <a14:artisticPaintBrush/>
                        </a14:imgEffect>
                      </a14:imgLayer>
                    </a14:imgProps>
                  </a:ext>
                  <a:ext uri="{28A0092B-C50C-407E-A947-70E740481C1C}">
                    <a14:useLocalDpi xmlns:a14="http://schemas.microsoft.com/office/drawing/2010/main" val="0"/>
                  </a:ext>
                </a:extLst>
              </a:blip>
              <a:srcRect r="53555"/>
              <a:stretch/>
            </p:blipFill>
            <p:spPr bwMode="auto">
              <a:xfrm rot="820318">
                <a:off x="-752475" y="-405239"/>
                <a:ext cx="5832475" cy="708269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32803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1033-9C1A-D488-7B10-D702B4A3BB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Auto Immune Diseases </a:t>
            </a:r>
            <a:endParaRPr lang="en-US" dirty="0"/>
          </a:p>
        </p:txBody>
      </p:sp>
      <p:grpSp>
        <p:nvGrpSpPr>
          <p:cNvPr id="39" name="Group 38">
            <a:extLst>
              <a:ext uri="{FF2B5EF4-FFF2-40B4-BE49-F238E27FC236}">
                <a16:creationId xmlns:a16="http://schemas.microsoft.com/office/drawing/2014/main" id="{36E075D2-63C8-F205-82CA-6DF1C6D2FD2C}"/>
              </a:ext>
            </a:extLst>
          </p:cNvPr>
          <p:cNvGrpSpPr/>
          <p:nvPr/>
        </p:nvGrpSpPr>
        <p:grpSpPr>
          <a:xfrm rot="6855882">
            <a:off x="3926788" y="-1677602"/>
            <a:ext cx="9497384" cy="10458903"/>
            <a:chOff x="3615501" y="-2688181"/>
            <a:chExt cx="12184132" cy="14523265"/>
          </a:xfrm>
          <a:effectLst>
            <a:outerShdw blurRad="50800" dist="38100" dir="2700000" algn="tl" rotWithShape="0">
              <a:prstClr val="black">
                <a:alpha val="40000"/>
              </a:prstClr>
            </a:outerShdw>
          </a:effectLst>
        </p:grpSpPr>
        <p:pic>
          <p:nvPicPr>
            <p:cNvPr id="40" name="Picture 2" descr="How do viral infections cause autoimmune diseases?">
              <a:extLst>
                <a:ext uri="{FF2B5EF4-FFF2-40B4-BE49-F238E27FC236}">
                  <a16:creationId xmlns:a16="http://schemas.microsoft.com/office/drawing/2014/main" id="{C5A51693-0C30-1761-8790-EE3AC4BDFD6F}"/>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7608427" y="1748798"/>
              <a:ext cx="3975240" cy="27004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ow do viral infections cause autoimmune diseases?">
              <a:extLst>
                <a:ext uri="{FF2B5EF4-FFF2-40B4-BE49-F238E27FC236}">
                  <a16:creationId xmlns:a16="http://schemas.microsoft.com/office/drawing/2014/main" id="{30317F8C-7762-3871-1286-08B0C79853E9}"/>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10000" b="90000" l="10000" r="90000"/>
                      </a14:imgEffect>
                      <a14:imgEffect>
                        <a14:artisticPencilSketch/>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6527869" y="2563319"/>
              <a:ext cx="11042276" cy="750125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ow do viral infections cause autoimmune diseases?">
              <a:extLst>
                <a:ext uri="{FF2B5EF4-FFF2-40B4-BE49-F238E27FC236}">
                  <a16:creationId xmlns:a16="http://schemas.microsoft.com/office/drawing/2014/main" id="{CE9F90AB-7738-32A4-8567-86C1C3FF7532}"/>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3615501" y="-1727418"/>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ow do viral infections cause autoimmune diseases?">
              <a:extLst>
                <a:ext uri="{FF2B5EF4-FFF2-40B4-BE49-F238E27FC236}">
                  <a16:creationId xmlns:a16="http://schemas.microsoft.com/office/drawing/2014/main" id="{68FD7A0B-A2A2-4D35-1CC7-54A10190FA9E}"/>
                </a:ext>
              </a:extLst>
            </p:cNvPr>
            <p:cNvPicPr>
              <a:picLocks noChangeAspect="1" noChangeArrowheads="1"/>
            </p:cNvPicPr>
            <p:nvPr/>
          </p:nvPicPr>
          <p:blipFill>
            <a:blip r:embed="rId5">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772025" y="-1085850"/>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ow do viral infections cause autoimmune diseases?">
              <a:extLst>
                <a:ext uri="{FF2B5EF4-FFF2-40B4-BE49-F238E27FC236}">
                  <a16:creationId xmlns:a16="http://schemas.microsoft.com/office/drawing/2014/main" id="{8306ABEA-5B51-4DC5-367A-0F852B105677}"/>
                </a:ext>
              </a:extLst>
            </p:cNvPr>
            <p:cNvPicPr>
              <a:picLocks noChangeAspect="1" noChangeArrowheads="1"/>
            </p:cNvPicPr>
            <p:nvPr/>
          </p:nvPicPr>
          <p:blipFill>
            <a:blip r:embed="rId6">
              <a:extLst>
                <a:ext uri="{BEBA8EAE-BF5A-486C-A8C5-ECC9F3942E4B}">
                  <a14:imgProps xmlns:a14="http://schemas.microsoft.com/office/drawing/2010/main">
                    <a14:imgLayer r:embed="rId3">
                      <a14:imgEffect>
                        <a14:backgroundRemoval t="10000" b="90000" l="10000" r="90000"/>
                      </a14:imgEffect>
                      <a14:imgEffect>
                        <a14:artisticPencilSketch/>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rot="1742930">
              <a:off x="7645250" y="-80208"/>
              <a:ext cx="4773189" cy="35798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ow do viral infections cause autoimmune diseases?">
              <a:extLst>
                <a:ext uri="{FF2B5EF4-FFF2-40B4-BE49-F238E27FC236}">
                  <a16:creationId xmlns:a16="http://schemas.microsoft.com/office/drawing/2014/main" id="{9D2213FB-EAE9-E16F-0489-D66B6D1DA2A2}"/>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742930">
              <a:off x="5579578" y="4260273"/>
              <a:ext cx="5476462" cy="41073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ow do viral infections cause autoimmune diseases?">
              <a:extLst>
                <a:ext uri="{FF2B5EF4-FFF2-40B4-BE49-F238E27FC236}">
                  <a16:creationId xmlns:a16="http://schemas.microsoft.com/office/drawing/2014/main" id="{1297C035-F712-EDBD-9059-1B5740F343DC}"/>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67650" y="-2688181"/>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ow do viral infections cause autoimmune diseases?">
              <a:extLst>
                <a:ext uri="{FF2B5EF4-FFF2-40B4-BE49-F238E27FC236}">
                  <a16:creationId xmlns:a16="http://schemas.microsoft.com/office/drawing/2014/main" id="{60C59EB1-3EE9-CF24-D708-3944D43566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481228">
              <a:off x="7741697" y="2147001"/>
              <a:ext cx="5405488" cy="40541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ow do viral infections cause autoimmune diseases?">
              <a:extLst>
                <a:ext uri="{FF2B5EF4-FFF2-40B4-BE49-F238E27FC236}">
                  <a16:creationId xmlns:a16="http://schemas.microsoft.com/office/drawing/2014/main" id="{FFE6FA9A-5738-ADB9-820E-C8AE2C8138C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4619556">
              <a:off x="10061387" y="1072671"/>
              <a:ext cx="3975240" cy="270046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Rounded Corners 48">
            <a:extLst>
              <a:ext uri="{FF2B5EF4-FFF2-40B4-BE49-F238E27FC236}">
                <a16:creationId xmlns:a16="http://schemas.microsoft.com/office/drawing/2014/main" id="{7744DD1B-96DA-2D8F-3B00-03522053FE82}"/>
              </a:ext>
            </a:extLst>
          </p:cNvPr>
          <p:cNvSpPr/>
          <p:nvPr/>
        </p:nvSpPr>
        <p:spPr>
          <a:xfrm>
            <a:off x="683824" y="1612468"/>
            <a:ext cx="7653145" cy="4545473"/>
          </a:xfrm>
          <a:prstGeom prst="roundRect">
            <a:avLst>
              <a:gd name="adj" fmla="val 9403"/>
            </a:avLst>
          </a:prstGeom>
          <a:solidFill>
            <a:srgbClr val="993755"/>
          </a:solidFill>
          <a:ln>
            <a:solidFill>
              <a:srgbClr val="99375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D714C768-BE90-CC93-F19F-1088DD112E9C}"/>
              </a:ext>
            </a:extLst>
          </p:cNvPr>
          <p:cNvSpPr txBox="1"/>
          <p:nvPr/>
        </p:nvSpPr>
        <p:spPr>
          <a:xfrm>
            <a:off x="976105" y="1916926"/>
            <a:ext cx="7184679" cy="4431983"/>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Occur when the immune system confuses healthy cells for infected ones in the body and attacks them</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 cause for the immune system to act this way is unknown</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As the immune system is the primary self-defense mechanism of the body, it is only natural that fear emerges when it goes awry</a:t>
            </a:r>
          </a:p>
          <a:p>
            <a:endParaRPr lang="en-US" sz="2800" dirty="0"/>
          </a:p>
        </p:txBody>
      </p:sp>
    </p:spTree>
    <p:extLst>
      <p:ext uri="{BB962C8B-B14F-4D97-AF65-F5344CB8AC3E}">
        <p14:creationId xmlns:p14="http://schemas.microsoft.com/office/powerpoint/2010/main" val="84920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2" end="2"/>
                                            </p:txEl>
                                          </p:spTgt>
                                        </p:tgtEl>
                                        <p:attrNameLst>
                                          <p:attrName>style.visibility</p:attrName>
                                        </p:attrNameLst>
                                      </p:cBhvr>
                                      <p:to>
                                        <p:strVal val="visible"/>
                                      </p:to>
                                    </p:set>
                                    <p:animEffect transition="in" filter="fade">
                                      <p:cBhvr>
                                        <p:cTn id="12" dur="500"/>
                                        <p:tgtEl>
                                          <p:spTgt spid="5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4" end="4"/>
                                            </p:txEl>
                                          </p:spTgt>
                                        </p:tgtEl>
                                        <p:attrNameLst>
                                          <p:attrName>style.visibility</p:attrName>
                                        </p:attrNameLst>
                                      </p:cBhvr>
                                      <p:to>
                                        <p:strVal val="visible"/>
                                      </p:to>
                                    </p:set>
                                    <p:animEffect transition="in" filter="fade">
                                      <p:cBhvr>
                                        <p:cTn id="17" dur="500"/>
                                        <p:tgtEl>
                                          <p:spTgt spid="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FCA31C-7E18-C6B6-FFCD-08E3F551A159}"/>
              </a:ext>
            </a:extLst>
          </p:cNvPr>
          <p:cNvSpPr/>
          <p:nvPr/>
        </p:nvSpPr>
        <p:spPr>
          <a:xfrm>
            <a:off x="1076640" y="389941"/>
            <a:ext cx="10038719" cy="6078117"/>
          </a:xfrm>
          <a:prstGeom prst="roundRect">
            <a:avLst>
              <a:gd name="adj" fmla="val 9403"/>
            </a:avLst>
          </a:prstGeom>
          <a:solidFill>
            <a:srgbClr val="993755"/>
          </a:solidFill>
          <a:ln>
            <a:solidFill>
              <a:srgbClr val="99375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8CF40D-C1E2-201C-B436-71B093FC3D56}"/>
              </a:ext>
            </a:extLst>
          </p:cNvPr>
          <p:cNvSpPr txBox="1"/>
          <p:nvPr/>
        </p:nvSpPr>
        <p:spPr>
          <a:xfrm>
            <a:off x="1485497" y="652867"/>
            <a:ext cx="9221004" cy="6093976"/>
          </a:xfrm>
          <a:prstGeom prst="rect">
            <a:avLst/>
          </a:prstGeom>
          <a:noFill/>
        </p:spPr>
        <p:txBody>
          <a:bodyPr wrap="square" rtlCol="0">
            <a:spAutoFit/>
          </a:bodyPr>
          <a:lstStyle/>
          <a:p>
            <a:r>
              <a:rPr lang="en-US" sz="2600" dirty="0">
                <a:solidFill>
                  <a:schemeClr val="bg1">
                    <a:lumMod val="85000"/>
                  </a:schemeClr>
                </a:solidFill>
                <a:latin typeface="Times New Roman" panose="02020603050405020304" pitchFamily="18" charset="0"/>
                <a:cs typeface="Times New Roman" panose="02020603050405020304" pitchFamily="18" charset="0"/>
              </a:rPr>
              <a:t>The immune system works by identifying infected cells with pattern recognition molecules. It then triggers the lymphatic system which generates proteins (known as antibodies) to counter and attack those </a:t>
            </a:r>
            <a:r>
              <a:rPr lang="en-US" sz="2600" dirty="0" err="1">
                <a:solidFill>
                  <a:schemeClr val="bg1">
                    <a:lumMod val="85000"/>
                  </a:schemeClr>
                </a:solidFill>
                <a:latin typeface="Times New Roman" panose="02020603050405020304" pitchFamily="18" charset="0"/>
                <a:cs typeface="Times New Roman" panose="02020603050405020304" pitchFamily="18" charset="0"/>
              </a:rPr>
              <a:t>protiens</a:t>
            </a:r>
            <a:r>
              <a:rPr lang="en-US" sz="2600" dirty="0">
                <a:solidFill>
                  <a:schemeClr val="bg1">
                    <a:lumMod val="85000"/>
                  </a:schemeClr>
                </a:solidFill>
                <a:latin typeface="Times New Roman" panose="02020603050405020304" pitchFamily="18" charset="0"/>
                <a:cs typeface="Times New Roman" panose="02020603050405020304" pitchFamily="18" charset="0"/>
              </a:rPr>
              <a:t> (known as antigens) of the invading cell. It is in this identifying process that something goes amiss, and the body ends up sending it’s defenders to attack healthy cells. This a very basic explanation of how auto immune diseases occur, excluding the medical terminology.</a:t>
            </a:r>
          </a:p>
          <a:p>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r>
              <a:rPr lang="en-US" sz="2600" dirty="0">
                <a:solidFill>
                  <a:schemeClr val="bg1">
                    <a:lumMod val="85000"/>
                  </a:schemeClr>
                </a:solidFill>
                <a:latin typeface="Times New Roman" panose="02020603050405020304" pitchFamily="18" charset="0"/>
                <a:cs typeface="Times New Roman" panose="02020603050405020304" pitchFamily="18" charset="0"/>
              </a:rPr>
              <a:t>This fear is perhaps more personal to me than the other nine on this list, as I have a parent who struggles with an auto immune disease. Living takes on a different meaning, and in turn – so does loss. Fear thrives in uncertainty, and thus looms overhead when every day becomes a battle between the mind and body.</a:t>
            </a:r>
          </a:p>
          <a:p>
            <a:endParaRPr lang="en-US" sz="2600" dirty="0"/>
          </a:p>
        </p:txBody>
      </p:sp>
    </p:spTree>
    <p:extLst>
      <p:ext uri="{BB962C8B-B14F-4D97-AF65-F5344CB8AC3E}">
        <p14:creationId xmlns:p14="http://schemas.microsoft.com/office/powerpoint/2010/main" val="276797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Climate Change</a:t>
            </a:r>
          </a:p>
        </p:txBody>
      </p:sp>
      <p:sp>
        <p:nvSpPr>
          <p:cNvPr id="4" name="Text Placeholder 3">
            <a:extLst>
              <a:ext uri="{FF2B5EF4-FFF2-40B4-BE49-F238E27FC236}">
                <a16:creationId xmlns:a16="http://schemas.microsoft.com/office/drawing/2014/main" id="{9783779C-3956-347B-7D73-774C7D68C0B4}"/>
              </a:ext>
            </a:extLst>
          </p:cNvPr>
          <p:cNvSpPr>
            <a:spLocks noGrp="1"/>
          </p:cNvSpPr>
          <p:nvPr>
            <p:ph type="body" idx="1"/>
          </p:nvPr>
        </p:nvSpPr>
        <p:spPr/>
        <p:txBody>
          <a:bodyPr/>
          <a:lstStyle/>
          <a:p>
            <a:pPr algn="r"/>
            <a:r>
              <a:rPr lang="en-US" dirty="0">
                <a:solidFill>
                  <a:schemeClr val="bg1">
                    <a:lumMod val="85000"/>
                  </a:schemeClr>
                </a:solidFill>
                <a:latin typeface="Times New Roman" panose="02020603050405020304" pitchFamily="18" charset="0"/>
                <a:cs typeface="Times New Roman" panose="02020603050405020304" pitchFamily="18" charset="0"/>
              </a:rPr>
              <a:t>The end of the world, according to some.</a:t>
            </a:r>
            <a:endParaRPr lang="en-US"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4E1E23F4-5345-3F9D-F631-716F4CF5BDE2}"/>
              </a:ext>
            </a:extLst>
          </p:cNvPr>
          <p:cNvGrpSpPr/>
          <p:nvPr/>
        </p:nvGrpSpPr>
        <p:grpSpPr>
          <a:xfrm>
            <a:off x="-2263633" y="-5051373"/>
            <a:ext cx="11742868" cy="16909730"/>
            <a:chOff x="-2263633" y="-5051373"/>
            <a:chExt cx="11742868" cy="16909730"/>
          </a:xfrm>
        </p:grpSpPr>
        <p:pic>
          <p:nvPicPr>
            <p:cNvPr id="2050" name="Picture 2" descr="Effects | Facts – Climate Change: Vital Signs of the Planet">
              <a:extLst>
                <a:ext uri="{FF2B5EF4-FFF2-40B4-BE49-F238E27FC236}">
                  <a16:creationId xmlns:a16="http://schemas.microsoft.com/office/drawing/2014/main" id="{78511567-31A0-71B8-CBBD-F07DD9F5A872}"/>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0"/>
                      </a14:imgEffect>
                    </a14:imgLayer>
                  </a14:imgProps>
                </a:ext>
                <a:ext uri="{28A0092B-C50C-407E-A947-70E740481C1C}">
                  <a14:useLocalDpi xmlns:a14="http://schemas.microsoft.com/office/drawing/2010/main" val="0"/>
                </a:ext>
              </a:extLst>
            </a:blip>
            <a:srcRect l="33437" r="33334"/>
            <a:stretch/>
          </p:blipFill>
          <p:spPr bwMode="auto">
            <a:xfrm rot="12907740">
              <a:off x="-2263633" y="-5051373"/>
              <a:ext cx="8456024" cy="125316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ffects | Facts – Climate Change: Vital Signs of the Planet">
              <a:extLst>
                <a:ext uri="{FF2B5EF4-FFF2-40B4-BE49-F238E27FC236}">
                  <a16:creationId xmlns:a16="http://schemas.microsoft.com/office/drawing/2014/main" id="{FD1FD34E-1B0A-E40F-E244-B57A7EA71272}"/>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2415652">
              <a:off x="-1132255" y="2178526"/>
              <a:ext cx="6531711" cy="96798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ffects | Facts – Climate Change: Vital Signs of the Planet">
              <a:extLst>
                <a:ext uri="{FF2B5EF4-FFF2-40B4-BE49-F238E27FC236}">
                  <a16:creationId xmlns:a16="http://schemas.microsoft.com/office/drawing/2014/main" id="{7E7ABE90-1161-2780-C0A3-7F107CCFE0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17209015">
              <a:off x="2999683" y="-3330037"/>
              <a:ext cx="5221288" cy="77378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75679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2A4E-BF57-6967-CCA7-B3DE5E2FDF4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Climate Change</a:t>
            </a:r>
          </a:p>
        </p:txBody>
      </p:sp>
      <p:grpSp>
        <p:nvGrpSpPr>
          <p:cNvPr id="4" name="Group 3">
            <a:extLst>
              <a:ext uri="{FF2B5EF4-FFF2-40B4-BE49-F238E27FC236}">
                <a16:creationId xmlns:a16="http://schemas.microsoft.com/office/drawing/2014/main" id="{063F7EE8-28A0-881C-66C5-1A921E5289C5}"/>
              </a:ext>
            </a:extLst>
          </p:cNvPr>
          <p:cNvGrpSpPr/>
          <p:nvPr/>
        </p:nvGrpSpPr>
        <p:grpSpPr>
          <a:xfrm rot="16429109">
            <a:off x="-1952349" y="-174977"/>
            <a:ext cx="8359633" cy="11177320"/>
            <a:chOff x="-2263633" y="-5051373"/>
            <a:chExt cx="11742868" cy="16909730"/>
          </a:xfrm>
        </p:grpSpPr>
        <p:pic>
          <p:nvPicPr>
            <p:cNvPr id="5" name="Picture 2" descr="Effects | Facts – Climate Change: Vital Signs of the Planet">
              <a:extLst>
                <a:ext uri="{FF2B5EF4-FFF2-40B4-BE49-F238E27FC236}">
                  <a16:creationId xmlns:a16="http://schemas.microsoft.com/office/drawing/2014/main" id="{5A492A24-5308-83E0-A346-14E1251DA42A}"/>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0"/>
                      </a14:imgEffect>
                    </a14:imgLayer>
                  </a14:imgProps>
                </a:ext>
                <a:ext uri="{28A0092B-C50C-407E-A947-70E740481C1C}">
                  <a14:useLocalDpi xmlns:a14="http://schemas.microsoft.com/office/drawing/2010/main" val="0"/>
                </a:ext>
              </a:extLst>
            </a:blip>
            <a:srcRect l="33437" r="33334"/>
            <a:stretch/>
          </p:blipFill>
          <p:spPr bwMode="auto">
            <a:xfrm rot="12907740">
              <a:off x="-2263633" y="-5051373"/>
              <a:ext cx="8456024" cy="12531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ffects | Facts – Climate Change: Vital Signs of the Planet">
              <a:extLst>
                <a:ext uri="{FF2B5EF4-FFF2-40B4-BE49-F238E27FC236}">
                  <a16:creationId xmlns:a16="http://schemas.microsoft.com/office/drawing/2014/main" id="{3CDFA3C4-3A25-CDCD-A827-31C913B7AB5C}"/>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2415652">
              <a:off x="-1132255" y="2178526"/>
              <a:ext cx="6531711" cy="9679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ffects | Facts – Climate Change: Vital Signs of the Planet">
              <a:extLst>
                <a:ext uri="{FF2B5EF4-FFF2-40B4-BE49-F238E27FC236}">
                  <a16:creationId xmlns:a16="http://schemas.microsoft.com/office/drawing/2014/main" id="{60651EA1-04FD-A406-3085-2B0FE23CC37C}"/>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938" b="89993" l="36753" r="66925">
                          <a14:foregroundMark x1="66453" y1="14051" x2="51671" y2="16175"/>
                          <a14:foregroundMark x1="51671" y1="16175" x2="45967" y2="24606"/>
                          <a14:foregroundMark x1="45967" y1="24606" x2="40196" y2="54078"/>
                          <a14:foregroundMark x1="40196" y1="54078" x2="42389" y2="70528"/>
                          <a14:foregroundMark x1="42389" y1="70528" x2="47384" y2="85744"/>
                          <a14:foregroundMark x1="47384" y1="85744" x2="53831" y2="93626"/>
                          <a14:foregroundMark x1="53831" y1="93626" x2="63719" y2="91432"/>
                          <a14:foregroundMark x1="63719" y1="91432" x2="66352" y2="78684"/>
                          <a14:foregroundMark x1="66352" y1="78684" x2="66925" y2="14393"/>
                          <a14:foregroundMark x1="66925" y1="14393" x2="66149" y2="12748"/>
                          <a14:foregroundMark x1="61357" y1="23167" x2="48026" y2="44483"/>
                          <a14:foregroundMark x1="48026" y1="44483" x2="46237" y2="52228"/>
                          <a14:foregroundMark x1="46237" y1="52228" x2="50759" y2="71761"/>
                          <a14:foregroundMark x1="50759" y1="71761" x2="55653" y2="80946"/>
                          <a14:foregroundMark x1="55653" y1="80946" x2="59636" y2="79644"/>
                          <a14:foregroundMark x1="59636" y1="79644" x2="65575" y2="33927"/>
                          <a14:foregroundMark x1="65575" y1="33927" x2="64259" y2="25497"/>
                          <a14:foregroundMark x1="64259" y1="25497" x2="60412" y2="22755"/>
                          <a14:foregroundMark x1="60412" y1="22755" x2="59366" y2="24400"/>
                          <a14:backgroundMark x1="35505" y1="5141" x2="35505" y2="5141"/>
                        </a14:backgroundRemoval>
                      </a14:imgEffect>
                      <a14:imgEffect>
                        <a14:artisticTexturizer/>
                      </a14:imgEffect>
                      <a14:imgEffect>
                        <a14:saturation sat="400000"/>
                      </a14:imgEffect>
                    </a14:imgLayer>
                  </a14:imgProps>
                </a:ext>
                <a:ext uri="{28A0092B-C50C-407E-A947-70E740481C1C}">
                  <a14:useLocalDpi xmlns:a14="http://schemas.microsoft.com/office/drawing/2010/main" val="0"/>
                </a:ext>
              </a:extLst>
            </a:blip>
            <a:srcRect l="33437" r="33334"/>
            <a:stretch/>
          </p:blipFill>
          <p:spPr bwMode="auto">
            <a:xfrm rot="17209015">
              <a:off x="2999683" y="-3330037"/>
              <a:ext cx="5221288" cy="773781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7">
            <a:extLst>
              <a:ext uri="{FF2B5EF4-FFF2-40B4-BE49-F238E27FC236}">
                <a16:creationId xmlns:a16="http://schemas.microsoft.com/office/drawing/2014/main" id="{3E99DDB2-B616-2ED7-852A-4E21BEF58C53}"/>
              </a:ext>
            </a:extLst>
          </p:cNvPr>
          <p:cNvSpPr>
            <a:spLocks noGrp="1"/>
          </p:cNvSpPr>
          <p:nvPr>
            <p:ph idx="1"/>
          </p:nvPr>
        </p:nvSpPr>
        <p:spPr>
          <a:xfrm>
            <a:off x="3952568" y="1425677"/>
            <a:ext cx="7401232" cy="4876800"/>
          </a:xfrm>
          <a:prstGeom prst="roundRect">
            <a:avLst>
              <a:gd name="adj" fmla="val 9403"/>
            </a:avLst>
          </a:prstGeom>
          <a:solidFill>
            <a:srgbClr val="79513B"/>
          </a:solidFill>
          <a:ln>
            <a:solidFill>
              <a:srgbClr val="7951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gn="ctr">
              <a:buNone/>
            </a:pPr>
            <a:r>
              <a:rPr lang="en-US" dirty="0">
                <a:solidFill>
                  <a:srgbClr val="79513B"/>
                </a:solidFill>
              </a:rPr>
              <a:t>.</a:t>
            </a:r>
          </a:p>
        </p:txBody>
      </p:sp>
      <p:sp>
        <p:nvSpPr>
          <p:cNvPr id="3" name="TextBox 2">
            <a:extLst>
              <a:ext uri="{FF2B5EF4-FFF2-40B4-BE49-F238E27FC236}">
                <a16:creationId xmlns:a16="http://schemas.microsoft.com/office/drawing/2014/main" id="{38A79572-48E7-6239-5C99-D505E5FB33D9}"/>
              </a:ext>
            </a:extLst>
          </p:cNvPr>
          <p:cNvSpPr txBox="1"/>
          <p:nvPr/>
        </p:nvSpPr>
        <p:spPr>
          <a:xfrm>
            <a:off x="4062968" y="1638169"/>
            <a:ext cx="7173009" cy="452431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Poses as an umbrella term for many environmental concerns</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Though there is progress in battling global warming, many fear it is too slow</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General awareness regarding this issue is also lacking</a:t>
            </a:r>
          </a:p>
          <a:p>
            <a:pPr marL="457200" indent="-457200">
              <a:buFont typeface="Arial" panose="020B0604020202020204" pitchFamily="34" charset="0"/>
              <a:buChar char="•"/>
            </a:pP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75000"/>
                  </a:schemeClr>
                </a:solidFill>
                <a:latin typeface="Times New Roman" panose="02020603050405020304" pitchFamily="18" charset="0"/>
                <a:cs typeface="Times New Roman" panose="02020603050405020304" pitchFamily="18" charset="0"/>
              </a:rPr>
              <a:t>The implications of climate change proves to be a cause of great concern, even if one may not feel it in their day-today.</a:t>
            </a:r>
          </a:p>
        </p:txBody>
      </p:sp>
    </p:spTree>
    <p:extLst>
      <p:ext uri="{BB962C8B-B14F-4D97-AF65-F5344CB8AC3E}">
        <p14:creationId xmlns:p14="http://schemas.microsoft.com/office/powerpoint/2010/main" val="246692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A5F95C8A-7D73-FCFD-6274-2A46304504DE}"/>
              </a:ext>
            </a:extLst>
          </p:cNvPr>
          <p:cNvSpPr txBox="1">
            <a:spLocks/>
          </p:cNvSpPr>
          <p:nvPr/>
        </p:nvSpPr>
        <p:spPr>
          <a:xfrm>
            <a:off x="906274" y="442303"/>
            <a:ext cx="10379451" cy="5973394"/>
          </a:xfrm>
          <a:prstGeom prst="roundRect">
            <a:avLst>
              <a:gd name="adj" fmla="val 9403"/>
            </a:avLst>
          </a:prstGeom>
          <a:solidFill>
            <a:srgbClr val="79513B"/>
          </a:solidFill>
          <a:ln w="12700" cap="flat" cmpd="sng" algn="ctr">
            <a:solidFill>
              <a:srgbClr val="79513B"/>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dirty="0">
              <a:solidFill>
                <a:srgbClr val="79513B"/>
              </a:solidFill>
            </a:endParaRPr>
          </a:p>
        </p:txBody>
      </p:sp>
      <p:sp>
        <p:nvSpPr>
          <p:cNvPr id="3" name="TextBox 2">
            <a:extLst>
              <a:ext uri="{FF2B5EF4-FFF2-40B4-BE49-F238E27FC236}">
                <a16:creationId xmlns:a16="http://schemas.microsoft.com/office/drawing/2014/main" id="{53112062-3A53-13B3-AE59-A762C92F902D}"/>
              </a:ext>
            </a:extLst>
          </p:cNvPr>
          <p:cNvSpPr txBox="1"/>
          <p:nvPr/>
        </p:nvSpPr>
        <p:spPr>
          <a:xfrm>
            <a:off x="1312797" y="782121"/>
            <a:ext cx="9566404" cy="5293757"/>
          </a:xfrm>
          <a:prstGeom prst="rect">
            <a:avLst/>
          </a:prstGeom>
          <a:noFill/>
        </p:spPr>
        <p:txBody>
          <a:bodyPr wrap="square" rtlCol="0">
            <a:spAutoFit/>
          </a:bodyPr>
          <a:lstStyle/>
          <a:p>
            <a:r>
              <a:rPr lang="en-US" sz="2600" dirty="0">
                <a:solidFill>
                  <a:schemeClr val="bg1">
                    <a:lumMod val="75000"/>
                  </a:schemeClr>
                </a:solidFill>
                <a:latin typeface="Times New Roman" panose="02020603050405020304" pitchFamily="18" charset="0"/>
                <a:cs typeface="Times New Roman" panose="02020603050405020304" pitchFamily="18" charset="0"/>
              </a:rPr>
              <a:t>Various forms of pollution and deforestation top the list of environmental concerns. All these concerns add up to what we call climate change, and though its consequences may not affect our living conditions at this moment, they are for sure to snowball into something unmanageable if not handled properly. </a:t>
            </a:r>
          </a:p>
          <a:p>
            <a:endParaRPr lang="en-US" sz="2000" dirty="0">
              <a:solidFill>
                <a:schemeClr val="bg1">
                  <a:lumMod val="75000"/>
                </a:schemeClr>
              </a:solidFill>
              <a:latin typeface="Times New Roman" panose="02020603050405020304" pitchFamily="18" charset="0"/>
              <a:cs typeface="Times New Roman" panose="02020603050405020304" pitchFamily="18" charset="0"/>
            </a:endParaRPr>
          </a:p>
          <a:p>
            <a:r>
              <a:rPr lang="en-US" sz="2600" dirty="0">
                <a:solidFill>
                  <a:schemeClr val="bg1">
                    <a:lumMod val="75000"/>
                  </a:schemeClr>
                </a:solidFill>
                <a:latin typeface="Times New Roman" panose="02020603050405020304" pitchFamily="18" charset="0"/>
                <a:cs typeface="Times New Roman" panose="02020603050405020304" pitchFamily="18" charset="0"/>
              </a:rPr>
              <a:t>This is a classic case wherein even a small action can lead to a </a:t>
            </a:r>
            <a:r>
              <a:rPr lang="en-US" sz="2600" dirty="0" err="1">
                <a:solidFill>
                  <a:schemeClr val="bg1">
                    <a:lumMod val="75000"/>
                  </a:schemeClr>
                </a:solidFill>
                <a:latin typeface="Times New Roman" panose="02020603050405020304" pitchFamily="18" charset="0"/>
                <a:cs typeface="Times New Roman" panose="02020603050405020304" pitchFamily="18" charset="0"/>
              </a:rPr>
              <a:t>intensly</a:t>
            </a:r>
            <a:r>
              <a:rPr lang="en-US" sz="2600" dirty="0">
                <a:solidFill>
                  <a:schemeClr val="bg1">
                    <a:lumMod val="75000"/>
                  </a:schemeClr>
                </a:solidFill>
                <a:latin typeface="Times New Roman" panose="02020603050405020304" pitchFamily="18" charset="0"/>
                <a:cs typeface="Times New Roman" panose="02020603050405020304" pitchFamily="18" charset="0"/>
              </a:rPr>
              <a:t> large reaction. Therefore, every effort that is taken in controlling the damage we are unleashing upon not only ourselves, but every eco-system that co-exists with us on earth, is important.</a:t>
            </a:r>
          </a:p>
          <a:p>
            <a:endParaRPr lang="en-US" sz="2000" dirty="0">
              <a:solidFill>
                <a:schemeClr val="bg1">
                  <a:lumMod val="75000"/>
                </a:schemeClr>
              </a:solidFill>
              <a:latin typeface="Times New Roman" panose="02020603050405020304" pitchFamily="18" charset="0"/>
              <a:cs typeface="Times New Roman" panose="02020603050405020304" pitchFamily="18" charset="0"/>
            </a:endParaRPr>
          </a:p>
          <a:p>
            <a:r>
              <a:rPr lang="en-US" sz="2600" dirty="0">
                <a:solidFill>
                  <a:schemeClr val="bg1">
                    <a:lumMod val="75000"/>
                  </a:schemeClr>
                </a:solidFill>
                <a:latin typeface="Times New Roman" panose="02020603050405020304" pitchFamily="18" charset="0"/>
                <a:cs typeface="Times New Roman" panose="02020603050405020304" pitchFamily="18" charset="0"/>
              </a:rPr>
              <a:t> Climate Change regards conversations that contemplate the end of the world, and if that does not strike fear, I’m not sure what will.</a:t>
            </a:r>
          </a:p>
        </p:txBody>
      </p:sp>
    </p:spTree>
    <p:extLst>
      <p:ext uri="{BB962C8B-B14F-4D97-AF65-F5344CB8AC3E}">
        <p14:creationId xmlns:p14="http://schemas.microsoft.com/office/powerpoint/2010/main" val="424046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2C5-03B4-35D3-B1ED-EF10C6903D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Cyber Security</a:t>
            </a:r>
          </a:p>
        </p:txBody>
      </p:sp>
      <p:sp>
        <p:nvSpPr>
          <p:cNvPr id="4" name="Text Placeholder 3">
            <a:extLst>
              <a:ext uri="{FF2B5EF4-FFF2-40B4-BE49-F238E27FC236}">
                <a16:creationId xmlns:a16="http://schemas.microsoft.com/office/drawing/2014/main" id="{F7B2D809-934E-F089-07B5-6C0D0F28D79C}"/>
              </a:ext>
            </a:extLst>
          </p:cNvPr>
          <p:cNvSpPr>
            <a:spLocks noGrp="1"/>
          </p:cNvSpPr>
          <p:nvPr>
            <p:ph type="body" idx="1"/>
          </p:nvPr>
        </p:nvSpPr>
        <p:spPr/>
        <p: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How much of our digital lives is actually private?</a:t>
            </a:r>
          </a:p>
        </p:txBody>
      </p:sp>
      <p:grpSp>
        <p:nvGrpSpPr>
          <p:cNvPr id="10" name="Group 9">
            <a:extLst>
              <a:ext uri="{FF2B5EF4-FFF2-40B4-BE49-F238E27FC236}">
                <a16:creationId xmlns:a16="http://schemas.microsoft.com/office/drawing/2014/main" id="{8FC65782-0665-4F1C-9B7D-C9EC4EC194FC}"/>
              </a:ext>
            </a:extLst>
          </p:cNvPr>
          <p:cNvGrpSpPr/>
          <p:nvPr/>
        </p:nvGrpSpPr>
        <p:grpSpPr>
          <a:xfrm>
            <a:off x="3188058" y="-2199703"/>
            <a:ext cx="11693393" cy="10090811"/>
            <a:chOff x="3188058" y="-2199703"/>
            <a:chExt cx="11693393" cy="10090811"/>
          </a:xfrm>
        </p:grpSpPr>
        <p:pic>
          <p:nvPicPr>
            <p:cNvPr id="5" name="Picture 2" descr="India 2023 Top 5 Trends to Watch in Cybersecurity">
              <a:extLst>
                <a:ext uri="{FF2B5EF4-FFF2-40B4-BE49-F238E27FC236}">
                  <a16:creationId xmlns:a16="http://schemas.microsoft.com/office/drawing/2014/main" id="{861C8E1D-25EA-5BB3-04E6-C8CD2B7192A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PlasticWrap/>
                      </a14:imgEffect>
                    </a14:imgLayer>
                  </a14:imgProps>
                </a:ext>
                <a:ext uri="{28A0092B-C50C-407E-A947-70E740481C1C}">
                  <a14:useLocalDpi xmlns:a14="http://schemas.microsoft.com/office/drawing/2010/main" val="0"/>
                </a:ext>
              </a:extLst>
            </a:blip>
            <a:srcRect l="37579"/>
            <a:stretch/>
          </p:blipFill>
          <p:spPr bwMode="auto">
            <a:xfrm rot="18175536">
              <a:off x="7655689" y="-1043799"/>
              <a:ext cx="6468664" cy="41568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ndia 2023 Top 5 Trends to Watch in Cybersecurity">
              <a:extLst>
                <a:ext uri="{FF2B5EF4-FFF2-40B4-BE49-F238E27FC236}">
                  <a16:creationId xmlns:a16="http://schemas.microsoft.com/office/drawing/2014/main" id="{A9833A73-438D-A66F-F5E0-8C4123B496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osiaicBubbles/>
                      </a14:imgEffect>
                      <a14:imgEffect>
                        <a14:saturation sat="0"/>
                      </a14:imgEffect>
                    </a14:imgLayer>
                  </a14:imgProps>
                </a:ext>
                <a:ext uri="{28A0092B-C50C-407E-A947-70E740481C1C}">
                  <a14:useLocalDpi xmlns:a14="http://schemas.microsoft.com/office/drawing/2010/main" val="0"/>
                </a:ext>
              </a:extLst>
            </a:blip>
            <a:srcRect l="37579"/>
            <a:stretch/>
          </p:blipFill>
          <p:spPr bwMode="auto">
            <a:xfrm>
              <a:off x="5621667" y="1838325"/>
              <a:ext cx="7811334" cy="5019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dia 2023 Top 5 Trends to Watch in Cybersecurity">
              <a:extLst>
                <a:ext uri="{FF2B5EF4-FFF2-40B4-BE49-F238E27FC236}">
                  <a16:creationId xmlns:a16="http://schemas.microsoft.com/office/drawing/2014/main" id="{6A900DE2-66A2-04A4-68DF-431797D691D1}"/>
                </a:ext>
              </a:extLst>
            </p:cNvPr>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arker/>
                      </a14:imgEffect>
                    </a14:imgLayer>
                  </a14:imgProps>
                </a:ext>
                <a:ext uri="{28A0092B-C50C-407E-A947-70E740481C1C}">
                  <a14:useLocalDpi xmlns:a14="http://schemas.microsoft.com/office/drawing/2010/main" val="0"/>
                </a:ext>
              </a:extLst>
            </a:blip>
            <a:srcRect l="37579"/>
            <a:stretch/>
          </p:blipFill>
          <p:spPr bwMode="auto">
            <a:xfrm rot="18905426">
              <a:off x="9065568" y="4153738"/>
              <a:ext cx="5815883" cy="37373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ia 2023 Top 5 Trends to Watch in Cybersecurity">
              <a:extLst>
                <a:ext uri="{FF2B5EF4-FFF2-40B4-BE49-F238E27FC236}">
                  <a16:creationId xmlns:a16="http://schemas.microsoft.com/office/drawing/2014/main" id="{F0002EC3-3E3C-6E3C-DD9A-03C64FA2D178}"/>
                </a:ext>
              </a:extLst>
            </p:cNvPr>
            <p:cNvPicPr>
              <a:picLocks noChangeAspect="1" noChangeArrowheads="1"/>
            </p:cNvPicPr>
            <p:nvPr/>
          </p:nvPicPr>
          <p:blipFill rotWithShape="1">
            <a:blip r:embed="rId6">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Texturizer/>
                      </a14:imgEffect>
                    </a14:imgLayer>
                  </a14:imgProps>
                </a:ext>
                <a:ext uri="{28A0092B-C50C-407E-A947-70E740481C1C}">
                  <a14:useLocalDpi xmlns:a14="http://schemas.microsoft.com/office/drawing/2010/main" val="0"/>
                </a:ext>
              </a:extLst>
            </a:blip>
            <a:srcRect l="37579"/>
            <a:stretch/>
          </p:blipFill>
          <p:spPr bwMode="auto">
            <a:xfrm rot="10800000">
              <a:off x="3188058" y="0"/>
              <a:ext cx="5815883" cy="37373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134713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FE339-F94E-FF1D-D720-2CC66FDB5A7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Cyber Security</a:t>
            </a:r>
          </a:p>
        </p:txBody>
      </p:sp>
      <p:grpSp>
        <p:nvGrpSpPr>
          <p:cNvPr id="13" name="Group 12">
            <a:extLst>
              <a:ext uri="{FF2B5EF4-FFF2-40B4-BE49-F238E27FC236}">
                <a16:creationId xmlns:a16="http://schemas.microsoft.com/office/drawing/2014/main" id="{3E8A15DC-FDA4-CEA6-79BC-91E4C0EC1690}"/>
              </a:ext>
            </a:extLst>
          </p:cNvPr>
          <p:cNvGrpSpPr/>
          <p:nvPr/>
        </p:nvGrpSpPr>
        <p:grpSpPr>
          <a:xfrm rot="5400000">
            <a:off x="5369984" y="-111623"/>
            <a:ext cx="9101533" cy="8246135"/>
            <a:chOff x="3188058" y="-2199703"/>
            <a:chExt cx="11693393" cy="10090811"/>
          </a:xfrm>
        </p:grpSpPr>
        <p:pic>
          <p:nvPicPr>
            <p:cNvPr id="14" name="Picture 2" descr="India 2023 Top 5 Trends to Watch in Cybersecurity">
              <a:extLst>
                <a:ext uri="{FF2B5EF4-FFF2-40B4-BE49-F238E27FC236}">
                  <a16:creationId xmlns:a16="http://schemas.microsoft.com/office/drawing/2014/main" id="{05124E06-B1C8-A5F0-0C12-F43B4903159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PlasticWrap/>
                      </a14:imgEffect>
                    </a14:imgLayer>
                  </a14:imgProps>
                </a:ext>
                <a:ext uri="{28A0092B-C50C-407E-A947-70E740481C1C}">
                  <a14:useLocalDpi xmlns:a14="http://schemas.microsoft.com/office/drawing/2010/main" val="0"/>
                </a:ext>
              </a:extLst>
            </a:blip>
            <a:srcRect l="37579"/>
            <a:stretch/>
          </p:blipFill>
          <p:spPr bwMode="auto">
            <a:xfrm rot="18175536">
              <a:off x="7655689" y="-1043799"/>
              <a:ext cx="6468664" cy="41568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ndia 2023 Top 5 Trends to Watch in Cybersecurity">
              <a:extLst>
                <a:ext uri="{FF2B5EF4-FFF2-40B4-BE49-F238E27FC236}">
                  <a16:creationId xmlns:a16="http://schemas.microsoft.com/office/drawing/2014/main" id="{D8416CB5-09E6-A51A-E2F7-0E916C8C59FC}"/>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osiaicBubbles/>
                      </a14:imgEffect>
                      <a14:imgEffect>
                        <a14:saturation sat="0"/>
                      </a14:imgEffect>
                    </a14:imgLayer>
                  </a14:imgProps>
                </a:ext>
                <a:ext uri="{28A0092B-C50C-407E-A947-70E740481C1C}">
                  <a14:useLocalDpi xmlns:a14="http://schemas.microsoft.com/office/drawing/2010/main" val="0"/>
                </a:ext>
              </a:extLst>
            </a:blip>
            <a:srcRect l="37579"/>
            <a:stretch/>
          </p:blipFill>
          <p:spPr bwMode="auto">
            <a:xfrm>
              <a:off x="5621667" y="1838325"/>
              <a:ext cx="7811334" cy="50196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dia 2023 Top 5 Trends to Watch in Cybersecurity">
              <a:extLst>
                <a:ext uri="{FF2B5EF4-FFF2-40B4-BE49-F238E27FC236}">
                  <a16:creationId xmlns:a16="http://schemas.microsoft.com/office/drawing/2014/main" id="{E19860AA-4FEE-1585-D8A7-698AEF24ED3E}"/>
                </a:ext>
              </a:extLst>
            </p:cNvPr>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Marker/>
                      </a14:imgEffect>
                    </a14:imgLayer>
                  </a14:imgProps>
                </a:ext>
                <a:ext uri="{28A0092B-C50C-407E-A947-70E740481C1C}">
                  <a14:useLocalDpi xmlns:a14="http://schemas.microsoft.com/office/drawing/2010/main" val="0"/>
                </a:ext>
              </a:extLst>
            </a:blip>
            <a:srcRect l="37579"/>
            <a:stretch/>
          </p:blipFill>
          <p:spPr bwMode="auto">
            <a:xfrm rot="18905426">
              <a:off x="9065568" y="4153738"/>
              <a:ext cx="5815883" cy="37373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dia 2023 Top 5 Trends to Watch in Cybersecurity">
              <a:extLst>
                <a:ext uri="{FF2B5EF4-FFF2-40B4-BE49-F238E27FC236}">
                  <a16:creationId xmlns:a16="http://schemas.microsoft.com/office/drawing/2014/main" id="{B754CD42-C21D-3E6F-3BA9-DA98BFA70D77}"/>
                </a:ext>
              </a:extLst>
            </p:cNvPr>
            <p:cNvPicPr>
              <a:picLocks noChangeAspect="1" noChangeArrowheads="1"/>
            </p:cNvPicPr>
            <p:nvPr/>
          </p:nvPicPr>
          <p:blipFill rotWithShape="1">
            <a:blip r:embed="rId6">
              <a:extLst>
                <a:ext uri="{BEBA8EAE-BF5A-486C-A8C5-ECC9F3942E4B}">
                  <a14:imgProps xmlns:a14="http://schemas.microsoft.com/office/drawing/2010/main">
                    <a14:imgLayer r:embed="rId3">
                      <a14:imgEffect>
                        <a14:backgroundRemoval t="9155" b="95070" l="9605" r="95198">
                          <a14:foregroundMark x1="61299" y1="19014" x2="58192" y2="23239"/>
                          <a14:foregroundMark x1="56497" y1="33803" x2="52542" y2="71127"/>
                          <a14:foregroundMark x1="52542" y1="71127" x2="52542" y2="71127"/>
                          <a14:foregroundMark x1="81073" y1="81690" x2="94633" y2="70423"/>
                          <a14:foregroundMark x1="94633" y1="70423" x2="95198" y2="70423"/>
                          <a14:foregroundMark x1="86441" y1="52817" x2="80791" y2="28169"/>
                          <a14:foregroundMark x1="48870" y1="78169" x2="48023" y2="86620"/>
                          <a14:foregroundMark x1="64689" y1="89437" x2="62147" y2="90141"/>
                          <a14:foregroundMark x1="75989" y1="91549" x2="70339" y2="91549"/>
                          <a14:foregroundMark x1="75141" y1="19718" x2="68927" y2="14789"/>
                          <a14:foregroundMark x1="44350" y1="90141" x2="42090" y2="95070"/>
                          <a14:foregroundMark x1="88418" y1="47183" x2="88418" y2="42254"/>
                          <a14:foregroundMark x1="88418" y1="39437" x2="90678" y2="52817"/>
                          <a14:backgroundMark x1="87941" y1="38514" x2="88570" y2="39286"/>
                          <a14:backgroundMark x1="83073" y1="32541" x2="87194" y2="37598"/>
                          <a14:backgroundMark x1="76034" y1="23902" x2="81087" y2="30103"/>
                          <a14:backgroundMark x1="84693" y1="58763" x2="80791" y2="74648"/>
                          <a14:backgroundMark x1="73446" y1="47183" x2="74576" y2="58451"/>
                          <a14:backgroundMark x1="75141" y1="51408" x2="72034" y2="35915"/>
                          <a14:backgroundMark x1="73164" y1="73944" x2="64124" y2="73944"/>
                        </a14:backgroundRemoval>
                      </a14:imgEffect>
                      <a14:imgEffect>
                        <a14:artisticTexturizer/>
                      </a14:imgEffect>
                    </a14:imgLayer>
                  </a14:imgProps>
                </a:ext>
                <a:ext uri="{28A0092B-C50C-407E-A947-70E740481C1C}">
                  <a14:useLocalDpi xmlns:a14="http://schemas.microsoft.com/office/drawing/2010/main" val="0"/>
                </a:ext>
              </a:extLst>
            </a:blip>
            <a:srcRect l="37579"/>
            <a:stretch/>
          </p:blipFill>
          <p:spPr bwMode="auto">
            <a:xfrm rot="10800000">
              <a:off x="3188058" y="0"/>
              <a:ext cx="5815883" cy="373737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51806537-FA3D-3151-2B7D-E3FA32B94190}"/>
              </a:ext>
            </a:extLst>
          </p:cNvPr>
          <p:cNvSpPr/>
          <p:nvPr/>
        </p:nvSpPr>
        <p:spPr>
          <a:xfrm>
            <a:off x="683824" y="1612468"/>
            <a:ext cx="6903750" cy="4564495"/>
          </a:xfrm>
          <a:prstGeom prst="roundRect">
            <a:avLst>
              <a:gd name="adj" fmla="val 9403"/>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endParaRPr lang="en-US" sz="3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6B59A2-0AB1-828D-8BD4-A3C681664222}"/>
              </a:ext>
            </a:extLst>
          </p:cNvPr>
          <p:cNvSpPr txBox="1"/>
          <p:nvPr/>
        </p:nvSpPr>
        <p:spPr>
          <a:xfrm>
            <a:off x="890687" y="1907007"/>
            <a:ext cx="6572252" cy="433965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As the world moves into a significantly digital way of living, a fresh set of issues arise</a:t>
            </a:r>
          </a:p>
          <a:p>
            <a:pPr marL="457200" indent="-457200">
              <a:buFont typeface="Arial" panose="020B0604020202020204" pitchFamily="34" charset="0"/>
              <a:buChar char="•"/>
            </a:pPr>
            <a:endParaRPr lang="en-US" sz="1200" dirty="0">
              <a:solidFill>
                <a:schemeClr val="bg1">
                  <a:lumMod val="8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Problems regarding  online privacy perhaps top the growing list</a:t>
            </a:r>
          </a:p>
          <a:p>
            <a:pPr marL="457200" indent="-457200">
              <a:buFont typeface="Arial" panose="020B0604020202020204" pitchFamily="34" charset="0"/>
              <a:buChar char="•"/>
            </a:pPr>
            <a:endParaRPr lang="en-US" sz="1200" dirty="0">
              <a:solidFill>
                <a:schemeClr val="bg1">
                  <a:lumMod val="85000"/>
                </a:schemeClr>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lumMod val="85000"/>
                  </a:schemeClr>
                </a:solidFill>
                <a:latin typeface="Times New Roman" panose="02020603050405020304" pitchFamily="18" charset="0"/>
                <a:cs typeface="Times New Roman" panose="02020603050405020304" pitchFamily="18" charset="0"/>
              </a:rPr>
              <a:t>The fear of identity theft, impersonation and other such cyber crimes have become prevalent.</a:t>
            </a:r>
          </a:p>
          <a:p>
            <a:pPr marL="457200" indent="-457200">
              <a:buFont typeface="Arial" panose="020B0604020202020204" pitchFamily="34" charset="0"/>
              <a:buChar char="•"/>
            </a:pPr>
            <a:endParaRPr 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88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2443</TotalTime>
  <Words>1675</Words>
  <Application>Microsoft Office PowerPoint</Application>
  <PresentationFormat>Widescreen</PresentationFormat>
  <Paragraphs>115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Issues That Instill Fear</vt:lpstr>
      <vt:lpstr>Auto Immune Diseases </vt:lpstr>
      <vt:lpstr>Auto Immune Diseases </vt:lpstr>
      <vt:lpstr>PowerPoint Presentation</vt:lpstr>
      <vt:lpstr>Climate Change</vt:lpstr>
      <vt:lpstr>Climate Change</vt:lpstr>
      <vt:lpstr>PowerPoint Presentation</vt:lpstr>
      <vt:lpstr>Cyber Security</vt:lpstr>
      <vt:lpstr>Cyber Security</vt:lpstr>
      <vt:lpstr>PowerPoint Presentation</vt:lpstr>
      <vt:lpstr>Waste Management</vt:lpstr>
      <vt:lpstr>Waste Management</vt:lpstr>
      <vt:lpstr>PowerPoint Presentation</vt:lpstr>
      <vt:lpstr>Misinformation</vt:lpstr>
      <vt:lpstr>Misinformation</vt:lpstr>
      <vt:lpstr>PowerPoint Presentation</vt:lpstr>
      <vt:lpstr>Rejection</vt:lpstr>
      <vt:lpstr>Rejection</vt:lpstr>
      <vt:lpstr>Plagiarism</vt:lpstr>
      <vt:lpstr>Plagiarism </vt:lpstr>
      <vt:lpstr>Food Processing</vt:lpstr>
      <vt:lpstr>Food Processing</vt:lpstr>
      <vt:lpstr>Consumerism </vt:lpstr>
      <vt:lpstr>Consumerism</vt:lpstr>
      <vt:lpstr>Social Stratification </vt:lpstr>
      <vt:lpstr>Social Stratification</vt:lpstr>
      <vt:lpstr>In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Issues That Instill Fear</dc:title>
  <dc:creator>Vasantha M</dc:creator>
  <cp:lastModifiedBy>Vasantha M</cp:lastModifiedBy>
  <cp:revision>35</cp:revision>
  <dcterms:created xsi:type="dcterms:W3CDTF">2023-10-04T04:35:39Z</dcterms:created>
  <dcterms:modified xsi:type="dcterms:W3CDTF">2023-10-27T08:13:53Z</dcterms:modified>
</cp:coreProperties>
</file>